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89" r:id="rId9"/>
    <p:sldId id="263" r:id="rId10"/>
    <p:sldId id="264" r:id="rId11"/>
    <p:sldId id="290" r:id="rId12"/>
    <p:sldId id="291" r:id="rId13"/>
    <p:sldId id="265" r:id="rId14"/>
    <p:sldId id="293" r:id="rId15"/>
    <p:sldId id="266" r:id="rId16"/>
    <p:sldId id="294" r:id="rId17"/>
    <p:sldId id="267" r:id="rId18"/>
    <p:sldId id="268" r:id="rId19"/>
    <p:sldId id="269" r:id="rId20"/>
    <p:sldId id="270" r:id="rId21"/>
    <p:sldId id="336" r:id="rId22"/>
    <p:sldId id="339" r:id="rId23"/>
    <p:sldId id="376" r:id="rId24"/>
    <p:sldId id="334" r:id="rId25"/>
    <p:sldId id="335" r:id="rId26"/>
    <p:sldId id="271" r:id="rId27"/>
    <p:sldId id="389" r:id="rId28"/>
    <p:sldId id="316" r:id="rId29"/>
    <p:sldId id="272" r:id="rId30"/>
    <p:sldId id="273" r:id="rId31"/>
    <p:sldId id="333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72" r:id="rId48"/>
    <p:sldId id="373" r:id="rId49"/>
    <p:sldId id="296" r:id="rId50"/>
    <p:sldId id="379" r:id="rId51"/>
    <p:sldId id="384" r:id="rId52"/>
    <p:sldId id="385" r:id="rId53"/>
    <p:sldId id="378" r:id="rId54"/>
    <p:sldId id="380" r:id="rId55"/>
    <p:sldId id="383" r:id="rId56"/>
    <p:sldId id="381" r:id="rId57"/>
    <p:sldId id="382" r:id="rId58"/>
    <p:sldId id="387" r:id="rId59"/>
    <p:sldId id="388" r:id="rId60"/>
    <p:sldId id="340" r:id="rId61"/>
    <p:sldId id="341" r:id="rId62"/>
    <p:sldId id="342" r:id="rId63"/>
    <p:sldId id="343" r:id="rId64"/>
    <p:sldId id="344" r:id="rId65"/>
    <p:sldId id="345" r:id="rId66"/>
    <p:sldId id="347" r:id="rId67"/>
    <p:sldId id="348" r:id="rId68"/>
    <p:sldId id="349" r:id="rId69"/>
    <p:sldId id="350" r:id="rId70"/>
    <p:sldId id="351" r:id="rId71"/>
    <p:sldId id="353" r:id="rId72"/>
    <p:sldId id="354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86" r:id="rId81"/>
    <p:sldId id="371" r:id="rId8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2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57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78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45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15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93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90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63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89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13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75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43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3D477-3FE2-4BA1-9BD6-2832703962D6}" type="datetimeFigureOut">
              <a:rPr lang="fr-FR" smtClean="0"/>
              <a:t>23/11/2017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605BD-D824-408E-B3D4-EB66219B2D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76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41294" y="2883879"/>
            <a:ext cx="8565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LCH1Y7 - 3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ème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partie /</a:t>
            </a:r>
          </a:p>
          <a:p>
            <a:r>
              <a:rPr lang="fr-F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APPRENDRE A VOIR L’ARCHITECTURE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941294" y="578224"/>
            <a:ext cx="7221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DECOUVRIR L’HISTOIRE DE </a:t>
            </a:r>
            <a:r>
              <a:rPr lang="fr-FR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L’ART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LCH1Y7</a:t>
            </a: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41294" y="5526741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Gilles Ragot-2016-2017</a:t>
            </a:r>
            <a:b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Professeur d’Art contemporain à l’Université Bordeaux Montaigne</a:t>
            </a:r>
            <a:b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Ancien Professeur à l’Ecole Nationale Supérieure d’Architecture et de Paysage de Bordeaux</a:t>
            </a:r>
            <a:endParaRPr lang="fr-FR" alt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941294" y="4005064"/>
            <a:ext cx="7221071" cy="1015663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FF0000"/>
                </a:solidFill>
              </a:rPr>
              <a:t>SEANCE N°4</a:t>
            </a:r>
            <a:br>
              <a:rPr lang="fr-FR" sz="2000" dirty="0" smtClean="0">
                <a:solidFill>
                  <a:srgbClr val="FF0000"/>
                </a:solidFill>
              </a:rPr>
            </a:br>
            <a:r>
              <a:rPr lang="fr-FR" sz="2000" dirty="0" smtClean="0">
                <a:solidFill>
                  <a:srgbClr val="FF0000"/>
                </a:solidFill>
              </a:rPr>
              <a:t>PROFESSION ARCHITECTE – SUITE</a:t>
            </a:r>
          </a:p>
          <a:p>
            <a:r>
              <a:rPr lang="fr-FR" sz="2000" dirty="0" smtClean="0">
                <a:solidFill>
                  <a:srgbClr val="FF0000"/>
                </a:solidFill>
              </a:rPr>
              <a:t>REPRESENTER L’ARCHITECTURE</a:t>
            </a:r>
            <a:endParaRPr lang="fr-F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89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858"/>
          <a:stretch/>
        </p:blipFill>
        <p:spPr>
          <a:xfrm>
            <a:off x="0" y="0"/>
            <a:ext cx="4639235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639235" y="6347010"/>
            <a:ext cx="4168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Dessin de Claudius </a:t>
            </a:r>
            <a:r>
              <a:rPr lang="fr-FR" sz="1400" dirty="0" err="1" smtClean="0"/>
              <a:t>Jacquand</a:t>
            </a:r>
            <a:r>
              <a:rPr lang="fr-FR" sz="1400" dirty="0" smtClean="0"/>
              <a:t> (XIXe)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4760260" y="447962"/>
            <a:ext cx="3697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PHILIBERT DE L’ORME 1514-1570</a:t>
            </a:r>
          </a:p>
          <a:p>
            <a:r>
              <a:rPr lang="fr-FR" sz="2000" dirty="0" smtClean="0"/>
              <a:t>Architecte du Roi 1548-1559</a:t>
            </a:r>
            <a:endParaRPr lang="fr-FR" sz="2000" dirty="0"/>
          </a:p>
        </p:txBody>
      </p:sp>
      <p:pic>
        <p:nvPicPr>
          <p:cNvPr id="4098" name="Picture 2" descr="http://scrc.us.com/discoveries/img/schneider02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4388" y="1331259"/>
            <a:ext cx="2770094" cy="3617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854388" y="4947038"/>
            <a:ext cx="2864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Portrait gravé dans </a:t>
            </a:r>
            <a:r>
              <a:rPr lang="fr-FR" i="1" dirty="0" smtClean="0"/>
              <a:t>L’Architecture de Philibert de l’Orme</a:t>
            </a:r>
            <a:r>
              <a:rPr lang="fr-FR" dirty="0" smtClean="0"/>
              <a:t>, Rouen, 1648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42047" y="447962"/>
            <a:ext cx="40879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AUTEURS DE NOMBREUX TRAITES</a:t>
            </a:r>
          </a:p>
          <a:p>
            <a:endParaRPr lang="fr-FR" sz="2000" b="1" dirty="0">
              <a:solidFill>
                <a:schemeClr val="bg1"/>
              </a:solidFill>
            </a:endParaRPr>
          </a:p>
          <a:p>
            <a:endParaRPr lang="fr-FR" sz="2000" b="1" dirty="0" smtClean="0">
              <a:solidFill>
                <a:schemeClr val="bg1"/>
              </a:solidFill>
            </a:endParaRPr>
          </a:p>
          <a:p>
            <a:r>
              <a:rPr lang="fr-FR" sz="2000" b="1" dirty="0" smtClean="0">
                <a:solidFill>
                  <a:schemeClr val="bg1"/>
                </a:solidFill>
              </a:rPr>
              <a:t>Les nouvelles inventions pour bien bâtir à petit </a:t>
            </a:r>
            <a:r>
              <a:rPr lang="fr-FR" sz="2000" b="1" dirty="0" err="1" smtClean="0">
                <a:solidFill>
                  <a:schemeClr val="bg1"/>
                </a:solidFill>
              </a:rPr>
              <a:t>sfrais</a:t>
            </a:r>
            <a:r>
              <a:rPr lang="fr-FR" sz="2000" b="1" dirty="0" smtClean="0">
                <a:solidFill>
                  <a:schemeClr val="bg1"/>
                </a:solidFill>
              </a:rPr>
              <a:t> (1561)</a:t>
            </a:r>
          </a:p>
          <a:p>
            <a:endParaRPr lang="fr-FR" sz="2000" b="1" dirty="0">
              <a:solidFill>
                <a:schemeClr val="bg1"/>
              </a:solidFill>
            </a:endParaRPr>
          </a:p>
          <a:p>
            <a:r>
              <a:rPr lang="fr-FR" sz="2000" b="1" dirty="0" smtClean="0">
                <a:solidFill>
                  <a:schemeClr val="bg1"/>
                </a:solidFill>
              </a:rPr>
              <a:t>Le Premier tome de l’Architecture (1567)</a:t>
            </a:r>
          </a:p>
          <a:p>
            <a:endParaRPr lang="fr-FR" sz="2000" b="1" dirty="0">
              <a:solidFill>
                <a:schemeClr val="bg1"/>
              </a:solidFill>
            </a:endParaRPr>
          </a:p>
          <a:p>
            <a:r>
              <a:rPr lang="fr-FR" sz="2000" b="1" dirty="0" smtClean="0">
                <a:solidFill>
                  <a:schemeClr val="bg1"/>
                </a:solidFill>
              </a:rPr>
              <a:t>L’Instruction (1559-1562)</a:t>
            </a:r>
          </a:p>
          <a:p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82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abeilleetlarchitecte.files.wordpress.com/2014/07/allc3a9goriedumauvaisarchitecte.jpg?w=1400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0495" y="1304364"/>
            <a:ext cx="2971800" cy="427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mages.unurthed.com/De-lOrmes-good-architect-allegory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84396" y="1304365"/>
            <a:ext cx="2998694" cy="427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884396" y="5674659"/>
            <a:ext cx="605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Philibert Delorme – Le Bon et le Mauvais architecte</a:t>
            </a:r>
            <a:br>
              <a:rPr lang="fr-FR" dirty="0" smtClean="0"/>
            </a:br>
            <a:r>
              <a:rPr lang="fr-FR" dirty="0" smtClean="0"/>
              <a:t>Premier volume de </a:t>
            </a:r>
            <a:r>
              <a:rPr lang="fr-FR" i="1" dirty="0" smtClean="0"/>
              <a:t>L’Architecture</a:t>
            </a:r>
            <a:r>
              <a:rPr lang="fr-FR" dirty="0" smtClean="0"/>
              <a:t> - 1567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7408" y="473367"/>
            <a:ext cx="2796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L’ARCHITECTE HOMME UNIVERSEL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121024" y="1452282"/>
            <a:ext cx="27633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Doit maîtriser : 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LES LETTRES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LA PHILOSOPHE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LA GEOMETRIE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L’ASTRONOMIE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L’ARCHITECTURE ANTIQUE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LE DESSIN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LES TECHNIQUES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LES MATERIAUX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LA GESTION DU CHANTIER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LA DEVIS ET CONTRATS</a:t>
            </a:r>
          </a:p>
          <a:p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77902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98140" y="490478"/>
            <a:ext cx="8740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L’ARCHITECTE</a:t>
            </a:r>
          </a:p>
          <a:p>
            <a:r>
              <a:rPr lang="fr-FR" sz="2400" dirty="0" smtClean="0"/>
              <a:t>DE L’AGE CLASSIQUE</a:t>
            </a:r>
            <a:endParaRPr lang="fr-FR" sz="2400" dirty="0"/>
          </a:p>
        </p:txBody>
      </p:sp>
      <p:pic>
        <p:nvPicPr>
          <p:cNvPr id="6146" name="Picture 2" descr="https://upload.wikimedia.org/wikipedia/commons/0/0a/Hyacinthe_Rigaud_1685_Jules-Hardouin_Mansart-00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9704" y="266341"/>
            <a:ext cx="4940861" cy="6295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325035" y="5204012"/>
            <a:ext cx="3550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Portrait de Jules-</a:t>
            </a:r>
            <a:r>
              <a:rPr lang="fr-FR" dirty="0" err="1" smtClean="0"/>
              <a:t>Hardouin</a:t>
            </a:r>
            <a:r>
              <a:rPr lang="fr-FR" dirty="0" smtClean="0"/>
              <a:t> </a:t>
            </a:r>
            <a:r>
              <a:rPr lang="fr-FR" dirty="0" err="1" smtClean="0"/>
              <a:t>Mansard</a:t>
            </a:r>
            <a:r>
              <a:rPr lang="fr-FR" dirty="0" smtClean="0"/>
              <a:t> (1646-1708)</a:t>
            </a:r>
          </a:p>
          <a:p>
            <a:r>
              <a:rPr lang="fr-FR" dirty="0" smtClean="0"/>
              <a:t>Par Hyacinthe Rigaud - 1685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963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365" y="268941"/>
            <a:ext cx="859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UNE FORMATION DYNASTIQUE</a:t>
            </a:r>
            <a:endParaRPr lang="fr-FR" sz="2400" dirty="0"/>
          </a:p>
        </p:txBody>
      </p:sp>
      <p:pic>
        <p:nvPicPr>
          <p:cNvPr id="3" name="Picture 2" descr="https://upload.wikimedia.org/wikipedia/commons/0/0a/Hyacinthe_Rigaud_1685_Jules-Hardouin_Mansart-00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2389" y="730606"/>
            <a:ext cx="1680882" cy="214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111188" y="730606"/>
            <a:ext cx="679076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JULES HARDOIN MANSARD à la tête d’une dynastie d’architectes</a:t>
            </a:r>
          </a:p>
          <a:p>
            <a:endParaRPr lang="fr-FR" dirty="0" smtClean="0"/>
          </a:p>
          <a:p>
            <a:r>
              <a:rPr lang="fr-FR" dirty="0" smtClean="0"/>
              <a:t>SALOMON DE BROSSE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fils de Jehan de Brosse architecte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Neveu de Baptiste et Jean </a:t>
            </a:r>
            <a:r>
              <a:rPr lang="fr-FR" dirty="0" err="1" smtClean="0"/>
              <a:t>Androuet</a:t>
            </a:r>
            <a:r>
              <a:rPr lang="fr-FR" dirty="0" smtClean="0"/>
              <a:t> du Cerceau  architectes du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JACQUES LEMERCIER  issus d’une famille de maçons</a:t>
            </a:r>
          </a:p>
          <a:p>
            <a:endParaRPr lang="fr-FR" dirty="0" smtClean="0"/>
          </a:p>
          <a:p>
            <a:r>
              <a:rPr lang="fr-FR" dirty="0" smtClean="0"/>
              <a:t>LOUIS ET FRANCOIS LE VAU fils d’un maître maçon</a:t>
            </a:r>
          </a:p>
          <a:p>
            <a:endParaRPr lang="fr-FR" dirty="0" smtClean="0"/>
          </a:p>
          <a:p>
            <a:r>
              <a:rPr lang="fr-FR" dirty="0" smtClean="0"/>
              <a:t>ANTOINE LE PAUTRE fils d’un maître menuisier</a:t>
            </a:r>
          </a:p>
          <a:p>
            <a:endParaRPr lang="fr-FR" dirty="0" smtClean="0"/>
          </a:p>
          <a:p>
            <a:r>
              <a:rPr lang="fr-FR" dirty="0" smtClean="0"/>
              <a:t>JACQUES ET LIBERAL BRUAND fils  d’un maitre charpentier du Roi</a:t>
            </a:r>
          </a:p>
          <a:p>
            <a:endParaRPr lang="fr-FR" dirty="0" smtClean="0"/>
          </a:p>
          <a:p>
            <a:r>
              <a:rPr lang="fr-FR" dirty="0" smtClean="0"/>
              <a:t>LES GABRIEL lignée d’architectes sur deux siècles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Jacques Gabriel (</a:t>
            </a:r>
            <a:r>
              <a:rPr lang="fr-FR" dirty="0" err="1" smtClean="0"/>
              <a:t>JacqueS</a:t>
            </a:r>
            <a:r>
              <a:rPr lang="fr-FR" dirty="0" smtClean="0"/>
              <a:t> I) (-1628)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Jacques Gabriel (1605-1662) (Jacques 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Jacques  Gabriel (1637-1697) (Jacques III)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Jacques Gabriel (1630-1686) (Jacques IV)</a:t>
            </a:r>
          </a:p>
          <a:p>
            <a:r>
              <a:rPr lang="fr-FR" dirty="0" smtClean="0"/>
              <a:t> 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831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jeunes-ecologistes.org/wp-content/uploads/2013/02/place-de-la-bours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21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1"/>
          <p:cNvSpPr txBox="1">
            <a:spLocks noChangeArrowheads="1"/>
          </p:cNvSpPr>
          <p:nvPr/>
        </p:nvSpPr>
        <p:spPr bwMode="auto">
          <a:xfrm>
            <a:off x="941294" y="6048281"/>
            <a:ext cx="8651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1600" dirty="0" smtClean="0">
                <a:solidFill>
                  <a:schemeClr val="bg1"/>
                </a:solidFill>
              </a:rPr>
              <a:t>Jacques Gabriel (1667-1742) (ou Jacques V)  </a:t>
            </a:r>
            <a:r>
              <a:rPr lang="fr-FR" altLang="fr-FR" sz="1600" dirty="0">
                <a:solidFill>
                  <a:schemeClr val="bg1"/>
                </a:solidFill>
              </a:rPr>
              <a:t>Place de la Bourse, Bordeaux, 1730-1775</a:t>
            </a:r>
          </a:p>
        </p:txBody>
      </p:sp>
    </p:spTree>
    <p:extLst>
      <p:ext uri="{BB962C8B-B14F-4D97-AF65-F5344CB8AC3E}">
        <p14:creationId xmlns:p14="http://schemas.microsoft.com/office/powerpoint/2010/main" val="358141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.over-blog-kiwi.com/2/12/69/28/20170814/ob_6c159c_paris-place-de-la-concorde-le-gr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17533"/>
            <a:ext cx="9144000" cy="707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42047" y="5795682"/>
            <a:ext cx="790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Anges Jacques Gabriel (1698-1782)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Place  Louis XV ou de la Concorde 1756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1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gallica.bnf.fr/ark:/12148/btv1b55003888n/f1.highres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61364" y="-1"/>
            <a:ext cx="9449064" cy="704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491318" y="685800"/>
            <a:ext cx="4652682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APPRENTISSAGE SUR LES </a:t>
            </a:r>
            <a:r>
              <a:rPr lang="fr-FR" dirty="0" smtClean="0">
                <a:solidFill>
                  <a:schemeClr val="bg1"/>
                </a:solidFill>
              </a:rPr>
              <a:t>CHANTIERS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6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troglos.free.fr/dossiers_paris_ile_de_france/dossier_carrieres_paris/extraction_calcaire_grossier/gravure_17eme_siecle_tailleurs_pierre_et_cric_sur_un_chantier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047" y="131668"/>
            <a:ext cx="4034118" cy="2837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roglos.free.fr/dossiers_paris_ile_de_france/dossier_carrieres_paris/extraction_calcaire_grossier/corps_metiers_19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47" y="3119717"/>
            <a:ext cx="4034118" cy="3558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437529" y="131668"/>
            <a:ext cx="371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Chantier au XVIIème siècle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437529" y="6309374"/>
            <a:ext cx="371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Chantier au XIXème siècle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91318" y="685800"/>
            <a:ext cx="4652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/>
              <a:t>APPRENTISSAGE SUR LES CHANTIERS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APPRENTISSAGE EN FAMILLE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APPRENTISSAGE AUPRES DES ARCHITECTES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APPRENTISSAGE PAR LA LECTURE DES TRAITES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311588" y="2823881"/>
            <a:ext cx="36710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Vignole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Palladio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De l’Orme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 Muet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Vitruve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19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94049" y="6001201"/>
            <a:ext cx="649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Gaspar Van </a:t>
            </a:r>
            <a:r>
              <a:rPr lang="fr-FR" dirty="0" err="1" smtClean="0"/>
              <a:t>Wittel</a:t>
            </a:r>
            <a:r>
              <a:rPr lang="fr-FR" dirty="0" smtClean="0"/>
              <a:t> (1653-1736) Le Colisée</a:t>
            </a:r>
            <a:endParaRPr lang="fr-FR" dirty="0"/>
          </a:p>
        </p:txBody>
      </p:sp>
      <p:pic>
        <p:nvPicPr>
          <p:cNvPr id="3074" name="Picture 2" descr="https://itineraires.revues.org/docannexe/image/2819/img-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55467"/>
            <a:ext cx="9144000" cy="46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755341" y="242047"/>
            <a:ext cx="35096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VOYAGE DE ROME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Pierre </a:t>
            </a:r>
            <a:r>
              <a:rPr lang="fr-FR" dirty="0" err="1" smtClean="0"/>
              <a:t>Levesville</a:t>
            </a:r>
            <a:r>
              <a:rPr lang="fr-FR" dirty="0" smtClean="0"/>
              <a:t> 1600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Jacques Lemercier 1607-1611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Gabriel Le Duc 1647-1648 et 1654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Frnaçois</a:t>
            </a:r>
            <a:r>
              <a:rPr lang="fr-FR" dirty="0" smtClean="0"/>
              <a:t> d’Orbay 1660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François Blondel 1671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Pierre Mignard 1671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Robert de Cotte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048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42046" y="5278484"/>
            <a:ext cx="40862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1800" dirty="0" smtClean="0">
                <a:solidFill>
                  <a:schemeClr val="tx1"/>
                </a:solidFill>
              </a:rPr>
              <a:t>Jean-Baptiste Colbert (1619-1683)</a:t>
            </a:r>
            <a:br>
              <a:rPr lang="fr-FR" sz="1800" dirty="0" smtClean="0">
                <a:solidFill>
                  <a:schemeClr val="tx1"/>
                </a:solidFill>
              </a:rPr>
            </a:br>
            <a:r>
              <a:rPr lang="fr-FR" sz="1800" dirty="0" smtClean="0">
                <a:solidFill>
                  <a:schemeClr val="tx1"/>
                </a:solidFill>
              </a:rPr>
              <a:t>buste </a:t>
            </a:r>
            <a:r>
              <a:rPr lang="fr-FR" sz="1800" dirty="0">
                <a:solidFill>
                  <a:schemeClr val="tx1"/>
                </a:solidFill>
              </a:rPr>
              <a:t>de Coysevox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617306" y="511222"/>
            <a:ext cx="24191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1800" dirty="0">
                <a:solidFill>
                  <a:schemeClr val="tx1"/>
                </a:solidFill>
              </a:rPr>
              <a:t>Louis </a:t>
            </a:r>
            <a:r>
              <a:rPr lang="fr-FR" sz="1800" dirty="0" smtClean="0">
                <a:solidFill>
                  <a:schemeClr val="tx1"/>
                </a:solidFill>
              </a:rPr>
              <a:t>XIV 1638-1715</a:t>
            </a:r>
            <a:br>
              <a:rPr lang="fr-FR" sz="1800" dirty="0" smtClean="0">
                <a:solidFill>
                  <a:schemeClr val="tx1"/>
                </a:solidFill>
              </a:rPr>
            </a:br>
            <a:r>
              <a:rPr lang="fr-FR" sz="1800" dirty="0" smtClean="0">
                <a:solidFill>
                  <a:schemeClr val="tx1"/>
                </a:solidFill>
              </a:rPr>
              <a:t>par </a:t>
            </a:r>
            <a:r>
              <a:rPr lang="fr-FR" sz="1800" dirty="0">
                <a:solidFill>
                  <a:schemeClr val="tx1"/>
                </a:solidFill>
              </a:rPr>
              <a:t>Rigaud</a:t>
            </a:r>
          </a:p>
        </p:txBody>
      </p:sp>
      <p:pic>
        <p:nvPicPr>
          <p:cNvPr id="4" name="Picture 6" descr="Louis XI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0695" y="511222"/>
            <a:ext cx="2106612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Colber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47" y="511222"/>
            <a:ext cx="4086225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510695" y="3953435"/>
            <a:ext cx="4377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1648 CREATION DE L’ACADEMIE DE PEINTURE ET DE SCULPTURE</a:t>
            </a:r>
          </a:p>
          <a:p>
            <a:endParaRPr lang="fr-FR" dirty="0" smtClean="0"/>
          </a:p>
          <a:p>
            <a:r>
              <a:rPr lang="fr-FR" b="1" dirty="0" smtClean="0"/>
              <a:t>1671 CREATION DE L’ACADEMIE D’ARCHITECTURE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3951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8258" y="282388"/>
            <a:ext cx="8955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L’ARCHITECTURE ART LIBERAL</a:t>
            </a:r>
          </a:p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L’ARCHITECTURE COMME ART ET COMME PRATIQUE INTELLECTUELLE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9471" y="1385047"/>
            <a:ext cx="3065929" cy="481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1479176" y="5662229"/>
            <a:ext cx="437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Alberti</a:t>
            </a:r>
          </a:p>
          <a:p>
            <a:pPr algn="r"/>
            <a:r>
              <a:rPr lang="fr-FR" dirty="0" smtClean="0"/>
              <a:t>De </a:t>
            </a:r>
            <a:r>
              <a:rPr lang="fr-FR" dirty="0" err="1" smtClean="0"/>
              <a:t>Re</a:t>
            </a:r>
            <a:r>
              <a:rPr lang="fr-FR" dirty="0" smtClean="0"/>
              <a:t> </a:t>
            </a:r>
            <a:r>
              <a:rPr lang="fr-FR" dirty="0" err="1"/>
              <a:t>A</a:t>
            </a:r>
            <a:r>
              <a:rPr lang="fr-FR" dirty="0" err="1" smtClean="0"/>
              <a:t>edificatoria</a:t>
            </a:r>
            <a:r>
              <a:rPr lang="fr-FR" dirty="0" smtClean="0"/>
              <a:t>  (L’Art d’édifier) - 1485</a:t>
            </a:r>
            <a:endParaRPr lang="fr-FR" dirty="0"/>
          </a:p>
        </p:txBody>
      </p:sp>
      <p:pic>
        <p:nvPicPr>
          <p:cNvPr id="1026" name="Picture 2" descr="Detail from fresco in Brancacci Chapel 1425-28 thought to be right-to-left, architect and sculptor Filippo Brunelleschi, artist and teacher Leon Battista Alberti, Masaccio and Masol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258" y="1438835"/>
            <a:ext cx="5511987" cy="40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568387" y="5035970"/>
            <a:ext cx="243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Leon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Battista</a:t>
            </a:r>
            <a:r>
              <a:rPr lang="fr-FR" dirty="0" smtClean="0">
                <a:solidFill>
                  <a:schemeClr val="bg1"/>
                </a:solidFill>
              </a:rPr>
              <a:t> Alberti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03412" y="1963271"/>
            <a:ext cx="324074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L’ARCHITECTE: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  INTELLECTUEL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  ARTISTE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  HUMANISTE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  ELITE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04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442709" y="480501"/>
            <a:ext cx="8269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COURS DE </a:t>
            </a:r>
          </a:p>
          <a:p>
            <a:r>
              <a:rPr lang="fr-FR" sz="2400" dirty="0" smtClean="0"/>
              <a:t>François Blondel </a:t>
            </a:r>
          </a:p>
          <a:p>
            <a:r>
              <a:rPr lang="fr-FR" sz="1600" dirty="0" smtClean="0"/>
              <a:t>(1618-1686)</a:t>
            </a:r>
            <a:endParaRPr lang="fr-FR" sz="1600" dirty="0"/>
          </a:p>
        </p:txBody>
      </p:sp>
      <p:pic>
        <p:nvPicPr>
          <p:cNvPr id="4098" name="Picture 2" descr="http://www.terrasse-nature.com/Files/25514/Img/05/Formule-de-blondel-liv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06" y="480501"/>
            <a:ext cx="3786893" cy="5422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442709" y="1963271"/>
            <a:ext cx="4854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Deux jours par semaine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L’architecture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Géométrie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Mécanique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Hydraulique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Gnonomique</a:t>
            </a:r>
            <a:r>
              <a:rPr lang="fr-FR" sz="2000" dirty="0" smtClean="0"/>
              <a:t> </a:t>
            </a:r>
            <a:r>
              <a:rPr lang="fr-FR" sz="1600" dirty="0" smtClean="0"/>
              <a:t>(cadrans solaires)</a:t>
            </a:r>
            <a:endParaRPr lang="fr-FR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Architecture militaire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Perspective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Coupe des pierres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021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83776" y="170330"/>
            <a:ext cx="7543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2400" dirty="0">
                <a:solidFill>
                  <a:schemeClr val="tx1"/>
                </a:solidFill>
                <a:latin typeface="+mn-lt"/>
              </a:rPr>
              <a:t>L’APPORT DE L’ARCHEOLOGIE</a:t>
            </a:r>
          </a:p>
        </p:txBody>
      </p:sp>
      <p:pic>
        <p:nvPicPr>
          <p:cNvPr id="29699" name="Picture 4" descr="Fouilles à Pompé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513" y="983502"/>
            <a:ext cx="4232505" cy="233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 descr="Fouilles-colisé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7822" y="0"/>
            <a:ext cx="459617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31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/>
          <p:cNvSpPr txBox="1">
            <a:spLocks noChangeArrowheads="1"/>
          </p:cNvSpPr>
          <p:nvPr/>
        </p:nvSpPr>
        <p:spPr bwMode="auto">
          <a:xfrm>
            <a:off x="5724525" y="5516563"/>
            <a:ext cx="31146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1800" dirty="0">
                <a:solidFill>
                  <a:schemeClr val="tx1"/>
                </a:solidFill>
              </a:rPr>
              <a:t>Johann </a:t>
            </a:r>
            <a:r>
              <a:rPr lang="fr-FR" sz="1800" dirty="0" err="1">
                <a:solidFill>
                  <a:schemeClr val="tx1"/>
                </a:solidFill>
              </a:rPr>
              <a:t>Zoffany</a:t>
            </a:r>
            <a:r>
              <a:rPr lang="fr-FR" sz="1800" dirty="0">
                <a:solidFill>
                  <a:schemeClr val="tx1"/>
                </a:solidFill>
              </a:rPr>
              <a:t>, La bibliothèque de Charles Towneley à Park Street, 1783</a:t>
            </a:r>
          </a:p>
        </p:txBody>
      </p:sp>
      <p:pic>
        <p:nvPicPr>
          <p:cNvPr id="32772" name="Picture 8" descr="Zoffany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705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2"/>
          <p:cNvSpPr txBox="1">
            <a:spLocks noChangeArrowheads="1"/>
          </p:cNvSpPr>
          <p:nvPr/>
        </p:nvSpPr>
        <p:spPr bwMode="auto">
          <a:xfrm>
            <a:off x="170329" y="151110"/>
            <a:ext cx="7543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2400" dirty="0">
                <a:latin typeface="+mn-lt"/>
              </a:rPr>
              <a:t>LE ROLE DES SOCIETES SAVANTES</a:t>
            </a:r>
          </a:p>
        </p:txBody>
      </p:sp>
    </p:spTree>
    <p:extLst>
      <p:ext uri="{BB962C8B-B14F-4D97-AF65-F5344CB8AC3E}">
        <p14:creationId xmlns:p14="http://schemas.microsoft.com/office/powerpoint/2010/main" val="71767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4724400" y="5730875"/>
            <a:ext cx="38862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1800" dirty="0">
                <a:solidFill>
                  <a:schemeClr val="tx1"/>
                </a:solidFill>
              </a:rPr>
              <a:t>John Soane, le cabinet de l’architecte, 1812-1813</a:t>
            </a:r>
          </a:p>
        </p:txBody>
      </p:sp>
      <p:pic>
        <p:nvPicPr>
          <p:cNvPr id="62467" name="Picture 4" descr="cabinet d'amate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4673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36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0825" y="5101852"/>
            <a:ext cx="5034716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sz="1800" dirty="0">
                <a:solidFill>
                  <a:schemeClr val="tx1"/>
                </a:solidFill>
              </a:rPr>
              <a:t>Percier et Fontaine: Arc du Carrousel à Paris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723870" y="1195239"/>
            <a:ext cx="352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2400" dirty="0">
                <a:solidFill>
                  <a:schemeClr val="tx1"/>
                </a:solidFill>
              </a:rPr>
              <a:t>Relation à un modèle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723870" y="1915964"/>
            <a:ext cx="3260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2400" dirty="0">
                <a:solidFill>
                  <a:schemeClr val="tx1"/>
                </a:solidFill>
              </a:rPr>
              <a:t>Notion de perfection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723870" y="2613670"/>
            <a:ext cx="354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2400" dirty="0">
                <a:solidFill>
                  <a:schemeClr val="tx1"/>
                </a:solidFill>
              </a:rPr>
              <a:t>Conformité au modèle</a:t>
            </a:r>
          </a:p>
        </p:txBody>
      </p:sp>
      <p:pic>
        <p:nvPicPr>
          <p:cNvPr id="9" name="Picture 9" descr="L'arc de triomphe du Carroussel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91431"/>
            <a:ext cx="5034716" cy="369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43249" y="228600"/>
            <a:ext cx="853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DU CLASSICISME A L’ACADEMISME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5737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645025" y="5516563"/>
            <a:ext cx="424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sz="1800">
                <a:solidFill>
                  <a:schemeClr val="tx1"/>
                </a:solidFill>
              </a:rPr>
              <a:t>Arc de Constantin, Rome, 315 ap J.C</a:t>
            </a: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250825" y="5510213"/>
            <a:ext cx="4321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sz="1800" dirty="0">
                <a:solidFill>
                  <a:schemeClr val="tx1"/>
                </a:solidFill>
              </a:rPr>
              <a:t>Percier et Fontaine: Arc du Carrousel à Paris</a:t>
            </a:r>
          </a:p>
        </p:txBody>
      </p:sp>
      <p:pic>
        <p:nvPicPr>
          <p:cNvPr id="4" name="Picture 9" descr="Photo%201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438" y="2252663"/>
            <a:ext cx="42481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L'arc de triomphe du Carroussel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4" y="2252663"/>
            <a:ext cx="4321175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3249" y="228600"/>
            <a:ext cx="853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DU CLASSICISME A L’ACADEMISME</a:t>
            </a:r>
          </a:p>
          <a:p>
            <a:r>
              <a:rPr lang="fr-FR" sz="2400" dirty="0" smtClean="0"/>
              <a:t>Un processus de projet par imitation – un processus sclérosé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5402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le:Il Palazzo Vidoni in Roma appartenente al conte Filippo Vitali - monografia storica con illustrazioni (1905) (14579295889)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01707"/>
            <a:ext cx="9399494" cy="71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442447" y="134471"/>
            <a:ext cx="5607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1666 FONDATION </a:t>
            </a:r>
            <a:br>
              <a:rPr lang="fr-FR" sz="2400" dirty="0" smtClean="0"/>
            </a:br>
            <a:r>
              <a:rPr lang="fr-FR" sz="2400" dirty="0" smtClean="0"/>
              <a:t>          DE L’ACADEMIE  DE FRANCE A ROME</a:t>
            </a:r>
          </a:p>
          <a:p>
            <a:pPr algn="r"/>
            <a:r>
              <a:rPr lang="fr-FR" sz="2400" dirty="0"/>
              <a:t>	</a:t>
            </a:r>
            <a:r>
              <a:rPr lang="fr-FR" sz="2400" dirty="0" smtClean="0"/>
              <a:t>	 </a:t>
            </a:r>
          </a:p>
          <a:p>
            <a:pPr algn="r"/>
            <a:r>
              <a:rPr lang="fr-FR" sz="2400" dirty="0" smtClean="0"/>
              <a:t>1720 CREATION DU</a:t>
            </a:r>
          </a:p>
          <a:p>
            <a:pPr algn="r"/>
            <a:r>
              <a:rPr lang="fr-FR" sz="2400" dirty="0" smtClean="0"/>
              <a:t>GRAND PRIX DE</a:t>
            </a:r>
          </a:p>
          <a:p>
            <a:pPr algn="r"/>
            <a:r>
              <a:rPr lang="fr-FR" sz="2400" dirty="0"/>
              <a:t>	</a:t>
            </a:r>
            <a:r>
              <a:rPr lang="fr-FR" sz="2400" dirty="0" smtClean="0"/>
              <a:t>		ROME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147918" y="5015753"/>
            <a:ext cx="2191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Palais </a:t>
            </a:r>
            <a:r>
              <a:rPr lang="fr-FR" dirty="0" err="1" smtClean="0">
                <a:solidFill>
                  <a:schemeClr val="bg1"/>
                </a:solidFill>
              </a:rPr>
              <a:t>Caffarelli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siège de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l’Académie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de 1673 à 1684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i.f1g.fr/media/figaro/orig/2015/12/07/XVM0594d6f8-9cea-11e5-98d3-d194717cf07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1"/>
          <a:stretch/>
        </p:blipFill>
        <p:spPr bwMode="auto">
          <a:xfrm>
            <a:off x="0" y="0"/>
            <a:ext cx="91862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18050" y="281354"/>
            <a:ext cx="437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Villa Médicis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diderot-encyc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075" y="549275"/>
            <a:ext cx="3695700" cy="575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8"/>
          <p:cNvSpPr txBox="1">
            <a:spLocks noChangeArrowheads="1"/>
          </p:cNvSpPr>
          <p:nvPr/>
        </p:nvSpPr>
        <p:spPr bwMode="auto">
          <a:xfrm>
            <a:off x="2076450" y="5783327"/>
            <a:ext cx="30956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sz="1600" dirty="0" smtClean="0"/>
              <a:t>1784</a:t>
            </a:r>
            <a:br>
              <a:rPr lang="fr-FR" sz="1600" dirty="0" smtClean="0"/>
            </a:br>
            <a:r>
              <a:rPr lang="fr-FR" sz="1600" dirty="0" smtClean="0"/>
              <a:t>Diderot </a:t>
            </a:r>
            <a:r>
              <a:rPr lang="fr-FR" sz="1600" dirty="0"/>
              <a:t>et D’Alembert</a:t>
            </a:r>
          </a:p>
        </p:txBody>
      </p:sp>
      <p:sp>
        <p:nvSpPr>
          <p:cNvPr id="4100" name="Text Box 9"/>
          <p:cNvSpPr txBox="1">
            <a:spLocks noChangeArrowheads="1"/>
          </p:cNvSpPr>
          <p:nvPr/>
        </p:nvSpPr>
        <p:spPr bwMode="auto">
          <a:xfrm>
            <a:off x="143294" y="230627"/>
            <a:ext cx="432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2400" dirty="0">
                <a:latin typeface="+mn-lt"/>
              </a:rPr>
              <a:t>L’ESPRIT DES LUMIERES</a:t>
            </a:r>
          </a:p>
        </p:txBody>
      </p:sp>
      <p:sp>
        <p:nvSpPr>
          <p:cNvPr id="232458" name="Text Box 10"/>
          <p:cNvSpPr txBox="1">
            <a:spLocks noChangeArrowheads="1"/>
          </p:cNvSpPr>
          <p:nvPr/>
        </p:nvSpPr>
        <p:spPr bwMode="auto">
          <a:xfrm>
            <a:off x="192835" y="762469"/>
            <a:ext cx="43211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2000" dirty="0">
                <a:latin typeface="+mn-lt"/>
              </a:rPr>
              <a:t>Fonder un monde sur le règne de la raison</a:t>
            </a:r>
          </a:p>
        </p:txBody>
      </p:sp>
      <p:sp>
        <p:nvSpPr>
          <p:cNvPr id="232459" name="Text Box 11"/>
          <p:cNvSpPr txBox="1">
            <a:spLocks noChangeArrowheads="1"/>
          </p:cNvSpPr>
          <p:nvPr/>
        </p:nvSpPr>
        <p:spPr bwMode="auto">
          <a:xfrm>
            <a:off x="192835" y="1664451"/>
            <a:ext cx="43211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2000" dirty="0">
                <a:latin typeface="+mn-lt"/>
              </a:rPr>
              <a:t>Introduire la science dans tous les domaines</a:t>
            </a:r>
          </a:p>
        </p:txBody>
      </p:sp>
      <p:sp>
        <p:nvSpPr>
          <p:cNvPr id="232460" name="Text Box 12"/>
          <p:cNvSpPr txBox="1">
            <a:spLocks noChangeArrowheads="1"/>
          </p:cNvSpPr>
          <p:nvPr/>
        </p:nvSpPr>
        <p:spPr bwMode="auto">
          <a:xfrm>
            <a:off x="192835" y="2594262"/>
            <a:ext cx="43211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2000" dirty="0">
                <a:latin typeface="+mn-lt"/>
              </a:rPr>
              <a:t>Se doter d’outils  efficaces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43294" y="3341889"/>
            <a:ext cx="54237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CREATION DES GRANDES ECOLES D’INGENIEURS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1747 Ecole royale des Ponts et Chaussées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1783 Ecole des Mines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1795 Ecole polytechnique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74740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8" grpId="0"/>
      <p:bldP spid="232459" grpId="0"/>
      <p:bldP spid="232460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pload.wikimedia.org/wikipedia/commons/thumb/d/d2/Palais_des_etudes_ensba_paris_003.jpg/1200px-Palais_des_etudes_ensba_paris_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54641" y="228601"/>
            <a:ext cx="8646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1793 SUPPRESSION DES ACADEMIES ROYALES</a:t>
            </a:r>
          </a:p>
          <a:p>
            <a:r>
              <a:rPr lang="fr-FR" sz="2000" dirty="0" smtClean="0"/>
              <a:t>          SUPPRESSION DU GRAND PRIX DE ROME</a:t>
            </a:r>
          </a:p>
          <a:p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5573804" y="210153"/>
            <a:ext cx="3227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1817 ECOLE DES BEAUX ARTS S’INSTALLE SUR LE SITE ACTUEL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154640" y="991925"/>
            <a:ext cx="864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1795 CREATION DE L’INSTITUT</a:t>
            </a:r>
            <a:endParaRPr lang="fr-FR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145676" y="1480500"/>
            <a:ext cx="864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1797 RETABLISSEMENT DU GRAND PRIX DE ROME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98575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693641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9624" y="6051176"/>
            <a:ext cx="825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Leon</a:t>
            </a:r>
            <a:r>
              <a:rPr lang="fr-FR" dirty="0" smtClean="0"/>
              <a:t> </a:t>
            </a:r>
            <a:r>
              <a:rPr lang="fr-FR" dirty="0" err="1" smtClean="0"/>
              <a:t>Battista</a:t>
            </a:r>
            <a:r>
              <a:rPr lang="fr-FR" dirty="0" smtClean="0"/>
              <a:t> Alberti</a:t>
            </a:r>
            <a:br>
              <a:rPr lang="fr-FR" dirty="0" smtClean="0"/>
            </a:br>
            <a:r>
              <a:rPr lang="fr-FR" dirty="0" smtClean="0"/>
              <a:t>Temple des Malatesta 1468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799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739155" y="8729161"/>
            <a:ext cx="245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Félix Duban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Palais des </a:t>
            </a:r>
            <a:r>
              <a:rPr lang="fr-FR" dirty="0" err="1" smtClean="0">
                <a:solidFill>
                  <a:schemeClr val="bg1"/>
                </a:solidFill>
              </a:rPr>
              <a:t>Etudes</a:t>
            </a:r>
            <a:r>
              <a:rPr lang="fr-FR" dirty="0" smtClean="0">
                <a:solidFill>
                  <a:schemeClr val="bg1"/>
                </a:solidFill>
              </a:rPr>
              <a:t> 1850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4" descr="https://upload.wikimedia.org/wikipedia/commons/thumb/2/26/La_Cour_du_Palais_des_%C3%A9tudes_de_l%E2%80%99%C3%89cole_des_beaux-arts.jpg/1280px-La_Cour_du_Palais_des_%C3%A9tudes_de_l%E2%80%99%C3%89cole_des_beaux-ar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64" r="8871"/>
          <a:stretch/>
        </p:blipFill>
        <p:spPr bwMode="auto">
          <a:xfrm>
            <a:off x="-154745" y="0"/>
            <a:ext cx="9383151" cy="720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85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nsitu.revues.org/docannexe/image/12537/img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90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593975" y="1677236"/>
            <a:ext cx="32991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000" dirty="0"/>
              <a:t>1840 </a:t>
            </a:r>
            <a:br>
              <a:rPr lang="fr-FR" altLang="fr-FR" sz="2000" dirty="0"/>
            </a:br>
            <a:r>
              <a:rPr lang="fr-FR" altLang="fr-FR" sz="2000" dirty="0"/>
              <a:t>Création de la Société Centrale des Architectes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93974" y="2739064"/>
            <a:ext cx="355002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000" dirty="0"/>
              <a:t>1867</a:t>
            </a:r>
            <a:br>
              <a:rPr lang="fr-FR" altLang="fr-FR" sz="2000" dirty="0"/>
            </a:br>
            <a:r>
              <a:rPr lang="fr-FR" altLang="fr-FR" sz="2000" dirty="0"/>
              <a:t>Création du diplôme d’architecte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593973" y="4554943"/>
            <a:ext cx="345589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000" dirty="0"/>
              <a:t>1903</a:t>
            </a:r>
            <a:br>
              <a:rPr lang="fr-FR" altLang="fr-FR" sz="2000" dirty="0"/>
            </a:br>
            <a:r>
              <a:rPr lang="fr-FR" altLang="fr-FR" sz="2000" dirty="0"/>
              <a:t>Décret de création des écoles régionales </a:t>
            </a:r>
            <a:endParaRPr lang="fr-FR" altLang="fr-FR" sz="1800" dirty="0">
              <a:solidFill>
                <a:srgbClr val="FF3300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593974" y="3800892"/>
            <a:ext cx="3299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000" dirty="0"/>
              <a:t>1877</a:t>
            </a:r>
            <a:br>
              <a:rPr lang="fr-FR" altLang="fr-FR" sz="2000" dirty="0"/>
            </a:br>
            <a:r>
              <a:rPr lang="fr-FR" altLang="fr-FR" sz="2000" dirty="0"/>
              <a:t>Création de la SA.D.G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593976" y="107576"/>
            <a:ext cx="3299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UN ENSEIGNEMENT SCLEROSE</a:t>
            </a:r>
          </a:p>
          <a:p>
            <a:r>
              <a:rPr lang="fr-FR" sz="2400" dirty="0" smtClean="0"/>
              <a:t>UNE PROFESSION QUI S’ORGANISE</a:t>
            </a:r>
            <a:endParaRPr lang="fr-FR" sz="2400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598456" y="5702421"/>
            <a:ext cx="345589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000" dirty="0" smtClean="0"/>
              <a:t>1928</a:t>
            </a:r>
            <a:r>
              <a:rPr lang="fr-FR" altLang="fr-FR" sz="2000" dirty="0"/>
              <a:t/>
            </a:r>
            <a:br>
              <a:rPr lang="fr-FR" altLang="fr-FR" sz="2000" dirty="0"/>
            </a:br>
            <a:r>
              <a:rPr lang="fr-FR" altLang="fr-FR" sz="2000" dirty="0"/>
              <a:t>C</a:t>
            </a:r>
            <a:r>
              <a:rPr lang="fr-FR" altLang="fr-FR" sz="2000" dirty="0" smtClean="0"/>
              <a:t>réation de l’école régionale  de Bordeaux</a:t>
            </a:r>
            <a:endParaRPr lang="fr-FR" altLang="fr-FR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4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652682" cy="65297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142" y="-1"/>
            <a:ext cx="4623468" cy="652974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82388" y="6347012"/>
            <a:ext cx="8606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Premier budget de l’exercice 1928 de l’Ecole Régionale d’Architecture de Bordeaux du </a:t>
            </a:r>
            <a:r>
              <a:rPr lang="fr-FR" sz="1400" dirty="0" smtClean="0"/>
              <a:t>08/03/1928. AMB 748 </a:t>
            </a:r>
            <a:r>
              <a:rPr lang="fr-FR" sz="1400" dirty="0"/>
              <a:t>R 1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928096" y="879022"/>
            <a:ext cx="34491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THEORIE ET PRATIQUE DU PROJET ARCHITECTURAL</a:t>
            </a:r>
          </a:p>
          <a:p>
            <a:pPr algn="ctr"/>
            <a:endParaRPr lang="fr-FR" b="1" dirty="0">
              <a:solidFill>
                <a:srgbClr val="0070C0"/>
              </a:solidFill>
            </a:endParaRPr>
          </a:p>
          <a:p>
            <a:pPr algn="ctr"/>
            <a:r>
              <a:rPr lang="fr-FR" b="1" dirty="0" smtClean="0">
                <a:solidFill>
                  <a:srgbClr val="0070C0"/>
                </a:solidFill>
              </a:rPr>
              <a:t>STATIQUE GRAPHIQUE ET RESISTANCE DES MATERIAUX</a:t>
            </a:r>
          </a:p>
          <a:p>
            <a:pPr algn="ctr"/>
            <a:endParaRPr lang="fr-FR" b="1" dirty="0">
              <a:solidFill>
                <a:srgbClr val="0070C0"/>
              </a:solidFill>
            </a:endParaRPr>
          </a:p>
          <a:p>
            <a:pPr algn="ctr"/>
            <a:r>
              <a:rPr lang="fr-FR" b="1" dirty="0" smtClean="0">
                <a:solidFill>
                  <a:srgbClr val="0070C0"/>
                </a:solidFill>
              </a:rPr>
              <a:t>STEREOTOMIE DE LA PIERRE ET DU BOIS</a:t>
            </a:r>
          </a:p>
          <a:p>
            <a:pPr algn="ctr"/>
            <a:endParaRPr lang="fr-FR" b="1" dirty="0">
              <a:solidFill>
                <a:srgbClr val="0070C0"/>
              </a:solidFill>
            </a:endParaRPr>
          </a:p>
          <a:p>
            <a:pPr algn="ctr"/>
            <a:r>
              <a:rPr lang="fr-FR" b="1" dirty="0" smtClean="0">
                <a:solidFill>
                  <a:srgbClr val="0070C0"/>
                </a:solidFill>
              </a:rPr>
              <a:t>MATHEMATIQUE ET GEOMETRIE DESCRIPTIVE</a:t>
            </a:r>
          </a:p>
          <a:p>
            <a:pPr algn="ctr"/>
            <a:endParaRPr lang="fr-FR" b="1" dirty="0">
              <a:solidFill>
                <a:srgbClr val="0070C0"/>
              </a:solidFill>
            </a:endParaRPr>
          </a:p>
          <a:p>
            <a:pPr algn="ctr"/>
            <a:r>
              <a:rPr lang="fr-FR" b="1" dirty="0" smtClean="0">
                <a:solidFill>
                  <a:srgbClr val="0070C0"/>
                </a:solidFill>
              </a:rPr>
              <a:t>HISTOIRE DE L’ARCHITECTURE </a:t>
            </a:r>
          </a:p>
          <a:p>
            <a:pPr algn="ctr"/>
            <a:endParaRPr lang="fr-FR" b="1" dirty="0">
              <a:solidFill>
                <a:srgbClr val="0070C0"/>
              </a:solidFill>
            </a:endParaRPr>
          </a:p>
          <a:p>
            <a:pPr algn="ctr"/>
            <a:r>
              <a:rPr lang="fr-FR" b="1" dirty="0" smtClean="0">
                <a:solidFill>
                  <a:srgbClr val="0070C0"/>
                </a:solidFill>
              </a:rPr>
              <a:t>PERSPECTIVE</a:t>
            </a:r>
          </a:p>
          <a:p>
            <a:pPr algn="ctr"/>
            <a:endParaRPr lang="fr-FR" b="1" dirty="0">
              <a:solidFill>
                <a:srgbClr val="0070C0"/>
              </a:solidFill>
            </a:endParaRPr>
          </a:p>
          <a:p>
            <a:pPr algn="ctr"/>
            <a:r>
              <a:rPr lang="fr-FR" b="1" dirty="0" smtClean="0">
                <a:solidFill>
                  <a:srgbClr val="0070C0"/>
                </a:solidFill>
              </a:rPr>
              <a:t>LEGISLATION DU BATIMENT</a:t>
            </a:r>
          </a:p>
          <a:p>
            <a:pPr algn="ctr"/>
            <a:endParaRPr lang="fr-FR" b="1" dirty="0">
              <a:solidFill>
                <a:srgbClr val="0070C0"/>
              </a:solidFill>
            </a:endParaRPr>
          </a:p>
          <a:p>
            <a:pPr algn="ctr"/>
            <a:r>
              <a:rPr lang="fr-FR" b="1" dirty="0" smtClean="0">
                <a:solidFill>
                  <a:srgbClr val="0070C0"/>
                </a:solidFill>
              </a:rPr>
              <a:t>HISTOIRE DE LA LITTERATURE</a:t>
            </a:r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24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735" t="4902" r="9412" b="18236"/>
          <a:stretch/>
        </p:blipFill>
        <p:spPr>
          <a:xfrm>
            <a:off x="4397188" y="3482172"/>
            <a:ext cx="4504765" cy="306043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1022" y="6073170"/>
            <a:ext cx="445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Plan des locaux de l’Ecole Régionale de Bordeaux dressé par Pierre Ferret. </a:t>
            </a:r>
            <a:r>
              <a:rPr lang="fr-FR" sz="1400" dirty="0" err="1">
                <a:solidFill>
                  <a:schemeClr val="bg1"/>
                </a:solidFill>
              </a:rPr>
              <a:t>Nd</a:t>
            </a:r>
            <a:r>
              <a:rPr lang="fr-FR" sz="1400" dirty="0">
                <a:solidFill>
                  <a:schemeClr val="bg1"/>
                </a:solidFill>
              </a:rPr>
              <a:t>. Fonds Pierre Ferret. </a:t>
            </a:r>
            <a:r>
              <a:rPr lang="fr-FR" sz="1400" dirty="0" err="1">
                <a:solidFill>
                  <a:schemeClr val="bg1"/>
                </a:solidFill>
              </a:rPr>
              <a:t>ENSAPBx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96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33898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/>
          <p:cNvSpPr txBox="1"/>
          <p:nvPr/>
        </p:nvSpPr>
        <p:spPr>
          <a:xfrm>
            <a:off x="201710" y="6104965"/>
            <a:ext cx="7100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Atelier Ferret , octobre 1935. Collection particulière. Pierre Ferret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5" name="Picture 3" descr="Ferret-portrait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7"/>
          <a:stretch/>
        </p:blipFill>
        <p:spPr bwMode="auto">
          <a:xfrm>
            <a:off x="6088738" y="1482060"/>
            <a:ext cx="2814144" cy="364157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01710" y="640427"/>
            <a:ext cx="871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ATELIER CLAUDE FERRET 1942-1977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01710" y="178762"/>
            <a:ext cx="871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ATELIER PIERRE FERRET 1906-1942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088738" y="5226505"/>
            <a:ext cx="28141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Claude Ferret 1907-1993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9954" y="5395782"/>
            <a:ext cx="556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1928-1968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276 admis dont 16 jeunes femmes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67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421735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36884" y="372979"/>
            <a:ext cx="5763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L’ADMISSION</a:t>
            </a:r>
          </a:p>
          <a:p>
            <a:endParaRPr lang="fr-FR" sz="3200" dirty="0"/>
          </a:p>
        </p:txBody>
      </p:sp>
      <p:sp>
        <p:nvSpPr>
          <p:cNvPr id="4" name="ZoneTexte 3"/>
          <p:cNvSpPr txBox="1"/>
          <p:nvPr/>
        </p:nvSpPr>
        <p:spPr>
          <a:xfrm>
            <a:off x="6954253" y="5702969"/>
            <a:ext cx="2189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Concours d’admission 1929</a:t>
            </a:r>
          </a:p>
          <a:p>
            <a:r>
              <a:rPr lang="fr-FR" sz="1600" dirty="0" smtClean="0">
                <a:solidFill>
                  <a:schemeClr val="bg1"/>
                </a:solidFill>
              </a:rPr>
              <a:t>Bonnet </a:t>
            </a:r>
            <a:r>
              <a:rPr lang="fr-FR" sz="1600" dirty="0" err="1" smtClean="0">
                <a:solidFill>
                  <a:schemeClr val="bg1"/>
                </a:solidFill>
              </a:rPr>
              <a:t>Eléve</a:t>
            </a:r>
            <a:r>
              <a:rPr lang="fr-FR" sz="1600" dirty="0" smtClean="0">
                <a:solidFill>
                  <a:schemeClr val="bg1"/>
                </a:solidFill>
              </a:rPr>
              <a:t> de Ferret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018046" y="372979"/>
            <a:ext cx="61639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« </a:t>
            </a:r>
            <a:r>
              <a:rPr lang="fr-FR" sz="2000" i="1" dirty="0">
                <a:solidFill>
                  <a:schemeClr val="bg1"/>
                </a:solidFill>
              </a:rPr>
              <a:t>C’est une sanction d’être refusé, et non une faveur d’être </a:t>
            </a:r>
            <a:r>
              <a:rPr lang="fr-FR" sz="2000" i="1" dirty="0" smtClean="0">
                <a:solidFill>
                  <a:schemeClr val="bg1"/>
                </a:solidFill>
              </a:rPr>
              <a:t/>
            </a:r>
            <a:br>
              <a:rPr lang="fr-FR" sz="2000" i="1" dirty="0" smtClean="0">
                <a:solidFill>
                  <a:schemeClr val="bg1"/>
                </a:solidFill>
              </a:rPr>
            </a:br>
            <a:r>
              <a:rPr lang="fr-FR" sz="2000" i="1" dirty="0" smtClean="0">
                <a:solidFill>
                  <a:schemeClr val="bg1"/>
                </a:solidFill>
              </a:rPr>
              <a:t>accepté </a:t>
            </a:r>
            <a:r>
              <a:rPr lang="fr-FR" sz="2000" i="1" dirty="0">
                <a:solidFill>
                  <a:schemeClr val="bg1"/>
                </a:solidFill>
              </a:rPr>
              <a:t>au concours</a:t>
            </a:r>
            <a:r>
              <a:rPr lang="fr-FR" sz="2000" dirty="0">
                <a:solidFill>
                  <a:schemeClr val="bg1"/>
                </a:solidFill>
              </a:rPr>
              <a:t>. </a:t>
            </a:r>
            <a:r>
              <a:rPr lang="fr-FR" sz="2000" dirty="0" smtClean="0">
                <a:solidFill>
                  <a:schemeClr val="bg1"/>
                </a:solidFill>
              </a:rPr>
              <a:t>»</a:t>
            </a:r>
          </a:p>
          <a:p>
            <a:pPr algn="r"/>
            <a:endParaRPr lang="fr-FR" sz="2000" dirty="0" smtClean="0">
              <a:solidFill>
                <a:schemeClr val="bg1"/>
              </a:solidFill>
            </a:endParaRPr>
          </a:p>
          <a:p>
            <a:pPr algn="r"/>
            <a:r>
              <a:rPr lang="fr-FR" sz="1400" dirty="0" smtClean="0">
                <a:solidFill>
                  <a:schemeClr val="bg1"/>
                </a:solidFill>
              </a:rPr>
              <a:t>Cahier de la masse, Bordeaux, 1966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4319" y="1214438"/>
            <a:ext cx="3486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4 épreuves 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Esquisse d’architecture en 12h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Dessin d’un antique en 8h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Oral de mathématiques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Oral d’architecture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3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9259" y="0"/>
            <a:ext cx="9833259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34469" y="6064624"/>
            <a:ext cx="833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Roger </a:t>
            </a:r>
            <a:r>
              <a:rPr lang="fr-FR" dirty="0" err="1" smtClean="0">
                <a:solidFill>
                  <a:schemeClr val="bg1"/>
                </a:solidFill>
              </a:rPr>
              <a:t>Pagès</a:t>
            </a:r>
            <a:r>
              <a:rPr lang="fr-FR" dirty="0" smtClean="0">
                <a:solidFill>
                  <a:schemeClr val="bg1"/>
                </a:solidFill>
              </a:rPr>
              <a:t>, Un grand hôtel en montagne, 1931. Fonds </a:t>
            </a:r>
            <a:r>
              <a:rPr lang="fr-FR" dirty="0" err="1" smtClean="0">
                <a:solidFill>
                  <a:schemeClr val="bg1"/>
                </a:solidFill>
              </a:rPr>
              <a:t>Pagès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err="1" smtClean="0">
                <a:solidFill>
                  <a:schemeClr val="bg1"/>
                </a:solidFill>
              </a:rPr>
              <a:t>ENSAPBx</a:t>
            </a:r>
            <a:r>
              <a:rPr lang="fr-FR" dirty="0" smtClean="0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71462" y="300029"/>
            <a:ext cx="660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« </a:t>
            </a:r>
            <a:r>
              <a:rPr lang="fr-FR" sz="2400" i="1" dirty="0">
                <a:solidFill>
                  <a:schemeClr val="bg1"/>
                </a:solidFill>
              </a:rPr>
              <a:t>Une école qui forme des autodidactes en dix ans</a:t>
            </a:r>
            <a:r>
              <a:rPr lang="fr-FR" sz="2400" dirty="0">
                <a:solidFill>
                  <a:schemeClr val="bg1"/>
                </a:solidFill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86448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:\Documents and Settings\Utilisateur\Mes documents\AA-Mes images\Travail\ENSBAPbx-40 ans\Clichés dessins GR-15-07\P715001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237" y="0"/>
            <a:ext cx="75368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/>
          <p:cNvSpPr txBox="1"/>
          <p:nvPr/>
        </p:nvSpPr>
        <p:spPr>
          <a:xfrm>
            <a:off x="7527636" y="3768438"/>
            <a:ext cx="17179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Pierre </a:t>
            </a:r>
            <a:r>
              <a:rPr lang="fr-FR" sz="1400" dirty="0" err="1"/>
              <a:t>Lajus</a:t>
            </a:r>
            <a:r>
              <a:rPr lang="fr-FR" sz="1400" dirty="0"/>
              <a:t>. Promotion 1948. Antique, étude de 2</a:t>
            </a:r>
            <a:r>
              <a:rPr lang="fr-FR" sz="1400" baseline="30000" dirty="0"/>
              <a:t>ème</a:t>
            </a:r>
            <a:r>
              <a:rPr lang="fr-FR" sz="1400" dirty="0"/>
              <a:t> classe.</a:t>
            </a:r>
            <a:br>
              <a:rPr lang="fr-FR" sz="1400" dirty="0"/>
            </a:br>
            <a:r>
              <a:rPr lang="fr-FR" sz="1400" i="1" dirty="0"/>
              <a:t>Etude de tête de cheval d’après moulage d’une sculpture grecque</a:t>
            </a:r>
            <a:r>
              <a:rPr lang="fr-FR" sz="1400" dirty="0"/>
              <a:t>. Fusain sur papier d’étude</a:t>
            </a:r>
            <a:br>
              <a:rPr lang="fr-FR" sz="1400" dirty="0"/>
            </a:br>
            <a:r>
              <a:rPr lang="fr-FR" sz="1400" dirty="0"/>
              <a:t>Format  raisin. Collection privée.</a:t>
            </a:r>
          </a:p>
        </p:txBody>
      </p:sp>
    </p:spTree>
    <p:extLst>
      <p:ext uri="{BB962C8B-B14F-4D97-AF65-F5344CB8AC3E}">
        <p14:creationId xmlns:p14="http://schemas.microsoft.com/office/powerpoint/2010/main" val="119700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8715" cy="705658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93964" y="5750004"/>
            <a:ext cx="55325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Jacques Puissant. Promotion 1961.</a:t>
            </a:r>
            <a:br>
              <a:rPr lang="fr-FR" sz="1600" dirty="0"/>
            </a:br>
            <a:r>
              <a:rPr lang="fr-FR" sz="1600" i="1" dirty="0"/>
              <a:t>Etude d’ordre corinthien</a:t>
            </a:r>
            <a:r>
              <a:rPr lang="fr-FR" sz="1600" dirty="0"/>
              <a:t>.  Encre et lavis sur papier.</a:t>
            </a:r>
            <a:br>
              <a:rPr lang="fr-FR" sz="1600" dirty="0"/>
            </a:br>
            <a:r>
              <a:rPr lang="fr-FR" sz="1600" dirty="0"/>
              <a:t>Format raisin. Collection privée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3788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" y="526472"/>
            <a:ext cx="9142315" cy="59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5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0" y="0"/>
            <a:ext cx="8673439" cy="65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0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146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5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08702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55772" y="455022"/>
            <a:ext cx="4572000" cy="9238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fr-FR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Jean </a:t>
            </a:r>
            <a:r>
              <a:rPr lang="fr-FR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Gouyou-Beauchamps</a:t>
            </a:r>
            <a:r>
              <a:rPr lang="fr-FR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Promotion 1942. </a:t>
            </a:r>
            <a:br>
              <a:rPr lang="fr-FR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6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Décor pour une fête nationale</a:t>
            </a:r>
            <a:r>
              <a:rPr lang="fr-FR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fr-FR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 </a:t>
            </a:r>
            <a:r>
              <a:rPr lang="fr-FR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grand-aigle</a:t>
            </a:r>
            <a:r>
              <a:rPr lang="fr-FR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Collection privée.</a:t>
            </a:r>
            <a:endParaRPr lang="fr-FR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6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475166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932504" y="452296"/>
            <a:ext cx="5403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Maïté </a:t>
            </a:r>
            <a:r>
              <a:rPr lang="fr-FR" sz="1600" dirty="0" err="1">
                <a:solidFill>
                  <a:schemeClr val="bg1"/>
                </a:solidFill>
              </a:rPr>
              <a:t>Chantoiseau</a:t>
            </a:r>
            <a:r>
              <a:rPr lang="fr-FR" sz="1600" dirty="0">
                <a:solidFill>
                  <a:schemeClr val="bg1"/>
                </a:solidFill>
              </a:rPr>
              <a:t>. Promotion 1961.</a:t>
            </a:r>
            <a:br>
              <a:rPr lang="fr-FR" sz="1600" dirty="0">
                <a:solidFill>
                  <a:schemeClr val="bg1"/>
                </a:solidFill>
              </a:rPr>
            </a:br>
            <a:r>
              <a:rPr lang="fr-FR" sz="1600" i="1" dirty="0">
                <a:solidFill>
                  <a:schemeClr val="bg1"/>
                </a:solidFill>
              </a:rPr>
              <a:t>Une agence bancaire</a:t>
            </a:r>
            <a:r>
              <a:rPr lang="fr-FR" sz="1600" dirty="0">
                <a:solidFill>
                  <a:schemeClr val="bg1"/>
                </a:solidFill>
              </a:rPr>
              <a:t>.</a:t>
            </a:r>
            <a:br>
              <a:rPr lang="fr-FR" sz="1600" dirty="0">
                <a:solidFill>
                  <a:schemeClr val="bg1"/>
                </a:solidFill>
              </a:rPr>
            </a:br>
            <a:r>
              <a:rPr lang="fr-FR" sz="1600" dirty="0">
                <a:solidFill>
                  <a:schemeClr val="bg1"/>
                </a:solidFill>
              </a:rPr>
              <a:t>Format </a:t>
            </a:r>
            <a:r>
              <a:rPr lang="fr-FR" sz="1600" dirty="0" err="1">
                <a:solidFill>
                  <a:schemeClr val="bg1"/>
                </a:solidFill>
              </a:rPr>
              <a:t>grand-aigle</a:t>
            </a:r>
            <a:r>
              <a:rPr lang="fr-FR" sz="1600" dirty="0">
                <a:solidFill>
                  <a:schemeClr val="bg1"/>
                </a:solidFill>
              </a:rPr>
              <a:t>. Collection particulière.</a:t>
            </a:r>
          </a:p>
          <a:p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4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59" y="0"/>
            <a:ext cx="9154059" cy="620283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77014" y="6180891"/>
            <a:ext cx="7864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Jacques Puissant. Promotion 1961. Rendu de 1</a:t>
            </a:r>
            <a:r>
              <a:rPr lang="fr-FR" sz="1600" baseline="30000" dirty="0"/>
              <a:t>ère</a:t>
            </a:r>
            <a:r>
              <a:rPr lang="fr-FR" sz="1600" dirty="0"/>
              <a:t> classe jugé le 07/06/1964. Première mention</a:t>
            </a:r>
            <a:r>
              <a:rPr lang="fr-FR" sz="1600" dirty="0" smtClean="0"/>
              <a:t>. </a:t>
            </a:r>
            <a:r>
              <a:rPr lang="fr-FR" sz="1600" i="1" dirty="0" smtClean="0"/>
              <a:t>Une </a:t>
            </a:r>
            <a:r>
              <a:rPr lang="fr-FR" sz="1600" i="1" dirty="0"/>
              <a:t>laiterie</a:t>
            </a:r>
            <a:r>
              <a:rPr lang="fr-FR" sz="1600" dirty="0"/>
              <a:t>. Encre et </a:t>
            </a:r>
            <a:r>
              <a:rPr lang="fr-FR" sz="1600" dirty="0" smtClean="0"/>
              <a:t>gouache. Format </a:t>
            </a:r>
            <a:r>
              <a:rPr lang="fr-FR" sz="1600" dirty="0" err="1"/>
              <a:t>grand-aigle</a:t>
            </a:r>
            <a:r>
              <a:rPr lang="fr-FR" sz="1600" dirty="0"/>
              <a:t>. Collection privée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3131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:\Documents and Settings\Utilisateur\Mes documents\AA-Mes images\Travail\ENSBAPbx-40 ans\Clichés dessins GR-15-07\P7150149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13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/>
          <p:cNvSpPr txBox="1"/>
          <p:nvPr/>
        </p:nvSpPr>
        <p:spPr>
          <a:xfrm>
            <a:off x="5476974" y="4409389"/>
            <a:ext cx="23944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Etiquette d’envoi par le train d’un rendu de Bordeaux à la gare de Paris-Austerlitz pour examen devant un jury à l’E.B.A de Paris. Collection privée.</a:t>
            </a:r>
          </a:p>
        </p:txBody>
      </p:sp>
    </p:spTree>
    <p:extLst>
      <p:ext uri="{BB962C8B-B14F-4D97-AF65-F5344CB8AC3E}">
        <p14:creationId xmlns:p14="http://schemas.microsoft.com/office/powerpoint/2010/main" val="228349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59" y="0"/>
            <a:ext cx="9154059" cy="620283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77014" y="6180891"/>
            <a:ext cx="7864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Jacques Puissant. Promotion 1961. Rendu de 1</a:t>
            </a:r>
            <a:r>
              <a:rPr lang="fr-FR" sz="1600" baseline="30000" dirty="0"/>
              <a:t>ère</a:t>
            </a:r>
            <a:r>
              <a:rPr lang="fr-FR" sz="1600" dirty="0"/>
              <a:t> classe jugé le 07/06/1964. Première mention</a:t>
            </a:r>
            <a:r>
              <a:rPr lang="fr-FR" sz="1600" dirty="0" smtClean="0"/>
              <a:t>. </a:t>
            </a:r>
            <a:r>
              <a:rPr lang="fr-FR" sz="1600" i="1" dirty="0" smtClean="0"/>
              <a:t>Une </a:t>
            </a:r>
            <a:r>
              <a:rPr lang="fr-FR" sz="1600" i="1" dirty="0"/>
              <a:t>laiterie</a:t>
            </a:r>
            <a:r>
              <a:rPr lang="fr-FR" sz="1600" dirty="0"/>
              <a:t>. Encre et </a:t>
            </a:r>
            <a:r>
              <a:rPr lang="fr-FR" sz="1600" dirty="0" smtClean="0"/>
              <a:t>gouache. Format </a:t>
            </a:r>
            <a:r>
              <a:rPr lang="fr-FR" sz="1600" dirty="0" err="1"/>
              <a:t>grand-aigle</a:t>
            </a:r>
            <a:r>
              <a:rPr lang="fr-FR" sz="1600" dirty="0"/>
              <a:t>. Collection privée</a:t>
            </a:r>
          </a:p>
          <a:p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 rot="19803649">
            <a:off x="834862" y="1660100"/>
            <a:ext cx="3208664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72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FOUR</a:t>
            </a:r>
            <a:endParaRPr lang="fr-FR" sz="7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 rot="19803649">
            <a:off x="3441482" y="3470634"/>
            <a:ext cx="5171345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MENTION</a:t>
            </a:r>
            <a:endParaRPr lang="fr-FR" sz="7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9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:\Documents and Settings\Utilisateur\Mes documents\AA-Mes images\Travail\ENSBAPbx-40 ans\Archives école\Valeur0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917" y="863026"/>
            <a:ext cx="5064072" cy="404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 descr="C:\Documents and Settings\Utilisateur\Mes documents\AA-Mes images\Travail\ENSBAPbx-40 ans\Archives école\Valeur004.jpg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91201" y="863026"/>
            <a:ext cx="3100136" cy="404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81697" y="5052378"/>
            <a:ext cx="560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Michel </a:t>
            </a:r>
            <a:r>
              <a:rPr lang="fr-FR" sz="1600" dirty="0" err="1"/>
              <a:t>Ribéraux-Gayon</a:t>
            </a:r>
            <a:r>
              <a:rPr lang="fr-FR" sz="1600" dirty="0"/>
              <a:t>. Promotion 1954. </a:t>
            </a:r>
            <a:br>
              <a:rPr lang="fr-FR" sz="1600" dirty="0"/>
            </a:br>
            <a:r>
              <a:rPr lang="fr-FR" sz="1600" dirty="0"/>
              <a:t>Feuilles de valeurs de 1964 à 1960.</a:t>
            </a:r>
            <a:br>
              <a:rPr lang="fr-FR" sz="1600" dirty="0"/>
            </a:br>
            <a:r>
              <a:rPr lang="fr-FR" sz="1600" dirty="0"/>
              <a:t>Archives de l’</a:t>
            </a:r>
            <a:r>
              <a:rPr lang="fr-FR" sz="1600" dirty="0" err="1"/>
              <a:t>ENSAPBx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9887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447" y="0"/>
            <a:ext cx="9139689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255652" y="5957047"/>
            <a:ext cx="3713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 smtClean="0">
                <a:solidFill>
                  <a:schemeClr val="bg1"/>
                </a:solidFill>
              </a:rPr>
              <a:t>Atelier Claude  Ferret</a:t>
            </a:r>
            <a:br>
              <a:rPr lang="fr-FR" sz="1400" dirty="0" smtClean="0">
                <a:solidFill>
                  <a:schemeClr val="bg1"/>
                </a:solidFill>
              </a:rPr>
            </a:br>
            <a:r>
              <a:rPr lang="fr-FR" sz="1400" dirty="0" smtClean="0">
                <a:solidFill>
                  <a:schemeClr val="bg1"/>
                </a:solidFill>
              </a:rPr>
              <a:t>Ecole Régionale de Bordeaux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19466" y="1988995"/>
            <a:ext cx="31432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ECOLE REGIONALE DE BORDEAUX</a:t>
            </a:r>
          </a:p>
          <a:p>
            <a:r>
              <a:rPr lang="fr-FR" dirty="0">
                <a:solidFill>
                  <a:schemeClr val="bg1"/>
                </a:solidFill>
              </a:rPr>
              <a:t>1928-1968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r>
              <a:rPr lang="fr-FR" sz="3200" dirty="0" smtClean="0">
                <a:solidFill>
                  <a:schemeClr val="bg1"/>
                </a:solidFill>
              </a:rPr>
              <a:t>276 admis</a:t>
            </a:r>
          </a:p>
          <a:p>
            <a:r>
              <a:rPr lang="fr-FR" sz="3200" dirty="0" smtClean="0">
                <a:solidFill>
                  <a:schemeClr val="bg1"/>
                </a:solidFill>
              </a:rPr>
              <a:t>dont 16 étudiantes </a:t>
            </a:r>
            <a:endParaRPr lang="fr-FR" sz="3200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61364" y="228600"/>
            <a:ext cx="86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LA FEMINISATION DE LA PROFESSION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70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84341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8599" y="1332625"/>
            <a:ext cx="3603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1982	7,5%</a:t>
            </a:r>
          </a:p>
          <a:p>
            <a:endParaRPr lang="fr-FR" dirty="0" smtClean="0"/>
          </a:p>
          <a:p>
            <a:r>
              <a:rPr lang="fr-FR" dirty="0" smtClean="0"/>
              <a:t>1990	11,7%</a:t>
            </a:r>
          </a:p>
          <a:p>
            <a:endParaRPr lang="fr-FR" dirty="0" smtClean="0"/>
          </a:p>
          <a:p>
            <a:r>
              <a:rPr lang="fr-FR" dirty="0" smtClean="0"/>
              <a:t>2000	16,6%</a:t>
            </a:r>
          </a:p>
          <a:p>
            <a:endParaRPr lang="fr-FR" dirty="0" smtClean="0"/>
          </a:p>
          <a:p>
            <a:r>
              <a:rPr lang="fr-FR" dirty="0" smtClean="0"/>
              <a:t>2013	25%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245659" y="1332625"/>
            <a:ext cx="408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NOMBRE DE FEMMES INSCRITES A L’ORDRE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61364" y="228600"/>
            <a:ext cx="86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LA FEMINISATION DE LA PROFESSION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228599" y="6225988"/>
            <a:ext cx="860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 smtClean="0"/>
              <a:t>ENSAP Bordeaux – Cérémonie de remise des diplôme – 2013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6782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894" y="0"/>
            <a:ext cx="9635240" cy="68580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0" y="4854389"/>
            <a:ext cx="8848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Claude Ferret architecte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Unité pédagogique d’architecture de Bordeaux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 Ecole d’architecture de Bordeaux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    Ecole nationale d’architecture de Bordeaux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       Ecole nationale d’architecture et de paysage de Bordeaux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          Ecole nationale supérieure d’architecture et de </a:t>
            </a:r>
            <a:r>
              <a:rPr lang="fr-FR" dirty="0" err="1" smtClean="0">
                <a:solidFill>
                  <a:schemeClr val="bg1"/>
                </a:solidFill>
              </a:rPr>
              <a:t>payasage</a:t>
            </a:r>
            <a:r>
              <a:rPr lang="fr-FR" dirty="0" smtClean="0">
                <a:solidFill>
                  <a:schemeClr val="bg1"/>
                </a:solidFill>
              </a:rPr>
              <a:t> de Bordeaux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77334" y="297236"/>
            <a:ext cx="48249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1800" dirty="0">
                <a:solidFill>
                  <a:schemeClr val="bg1"/>
                </a:solidFill>
              </a:rPr>
              <a:t>1940 </a:t>
            </a:r>
            <a:br>
              <a:rPr lang="fr-FR" altLang="fr-FR" sz="1800" dirty="0">
                <a:solidFill>
                  <a:schemeClr val="bg1"/>
                </a:solidFill>
              </a:rPr>
            </a:br>
            <a:r>
              <a:rPr lang="fr-FR" altLang="fr-FR" sz="1800" dirty="0">
                <a:solidFill>
                  <a:schemeClr val="bg1"/>
                </a:solidFill>
              </a:rPr>
              <a:t>Création de l’Ordre des architectes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77334" y="1019378"/>
            <a:ext cx="6102442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1800" dirty="0">
                <a:solidFill>
                  <a:schemeClr val="bg1"/>
                </a:solidFill>
              </a:rPr>
              <a:t>1968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fr-FR" altLang="fr-FR" sz="1800" dirty="0">
                <a:solidFill>
                  <a:schemeClr val="bg1"/>
                </a:solidFill>
              </a:rPr>
              <a:t>Fin de l’</a:t>
            </a:r>
            <a:r>
              <a:rPr lang="fr-FR" altLang="fr-FR" sz="1800" dirty="0" err="1">
                <a:solidFill>
                  <a:schemeClr val="bg1"/>
                </a:solidFill>
              </a:rPr>
              <a:t>Ensba</a:t>
            </a:r>
            <a:endParaRPr lang="fr-FR" altLang="fr-FR" sz="1800" dirty="0">
              <a:solidFill>
                <a:schemeClr val="bg1"/>
              </a:solidFill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fr-FR" altLang="fr-FR" sz="1800" dirty="0">
                <a:solidFill>
                  <a:schemeClr val="bg1"/>
                </a:solidFill>
              </a:rPr>
              <a:t>Fin du Prix de Rome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fr-FR" altLang="fr-FR" sz="1800" dirty="0">
                <a:solidFill>
                  <a:schemeClr val="bg1"/>
                </a:solidFill>
              </a:rPr>
              <a:t>Création des Unités pédagogiques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484004" y="409483"/>
            <a:ext cx="2449512" cy="201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r-FR" altLang="fr-FR" sz="1800" dirty="0">
                <a:solidFill>
                  <a:schemeClr val="bg1"/>
                </a:solidFill>
              </a:rPr>
              <a:t>Suite de réformes:</a:t>
            </a:r>
          </a:p>
          <a:p>
            <a:pPr algn="r">
              <a:spcBef>
                <a:spcPct val="50000"/>
              </a:spcBef>
            </a:pPr>
            <a:r>
              <a:rPr lang="fr-FR" altLang="fr-FR" sz="1800" dirty="0">
                <a:solidFill>
                  <a:schemeClr val="bg1"/>
                </a:solidFill>
              </a:rPr>
              <a:t>1978</a:t>
            </a:r>
          </a:p>
          <a:p>
            <a:pPr algn="r">
              <a:spcBef>
                <a:spcPct val="50000"/>
              </a:spcBef>
            </a:pPr>
            <a:r>
              <a:rPr lang="fr-FR" altLang="fr-FR" sz="1800" dirty="0">
                <a:solidFill>
                  <a:schemeClr val="bg1"/>
                </a:solidFill>
              </a:rPr>
              <a:t>1984</a:t>
            </a:r>
          </a:p>
          <a:p>
            <a:pPr algn="r">
              <a:spcBef>
                <a:spcPct val="50000"/>
              </a:spcBef>
            </a:pPr>
            <a:r>
              <a:rPr lang="fr-FR" altLang="fr-FR" sz="1800" dirty="0">
                <a:solidFill>
                  <a:schemeClr val="bg1"/>
                </a:solidFill>
              </a:rPr>
              <a:t>1996</a:t>
            </a:r>
          </a:p>
          <a:p>
            <a:pPr algn="r">
              <a:spcBef>
                <a:spcPct val="50000"/>
              </a:spcBef>
            </a:pPr>
            <a:r>
              <a:rPr lang="fr-FR" altLang="fr-FR" sz="1800" dirty="0">
                <a:solidFill>
                  <a:schemeClr val="bg1"/>
                </a:solidFill>
              </a:rPr>
              <a:t>2004…</a:t>
            </a:r>
          </a:p>
        </p:txBody>
      </p:sp>
    </p:spTree>
    <p:extLst>
      <p:ext uri="{BB962C8B-B14F-4D97-AF65-F5344CB8AC3E}">
        <p14:creationId xmlns:p14="http://schemas.microsoft.com/office/powerpoint/2010/main" val="29319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Brunelesc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9401" y="0"/>
            <a:ext cx="4547300" cy="68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Leon_Battista_Alberti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405" y="0"/>
            <a:ext cx="3535996" cy="702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-1570486" y="6480343"/>
            <a:ext cx="54837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Léon </a:t>
            </a:r>
            <a:r>
              <a:rPr lang="fr-FR" alt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Battista</a:t>
            </a: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Alberti 1404-1472</a:t>
            </a:r>
            <a:endParaRPr lang="fr-FR" alt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769419" y="6436676"/>
            <a:ext cx="54837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Brunelleschi 1377-1446</a:t>
            </a:r>
            <a:endParaRPr lang="fr-FR" alt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44530" y="363071"/>
            <a:ext cx="3133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NAISSANCE DE LA PROFESSION D’ARCHITECTE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CONCEPTEUR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7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340948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706" y="5836023"/>
            <a:ext cx="420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PLAN DU TEMPLE DE CASTOR ET POLLUX Vème siècle avant Jésus-Christ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09282" y="457200"/>
            <a:ext cx="430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REPRESENTER L’ARCHITECTURE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0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3" y="0"/>
            <a:ext cx="4714426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37760" y="5486400"/>
            <a:ext cx="384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Plan de l’Abbaye de Saint-Gall</a:t>
            </a:r>
          </a:p>
          <a:p>
            <a:r>
              <a:rPr lang="fr-FR" dirty="0" smtClean="0"/>
              <a:t>Suisse Alémanique</a:t>
            </a:r>
          </a:p>
          <a:p>
            <a:r>
              <a:rPr lang="fr-FR" dirty="0" smtClean="0"/>
              <a:t>VIIème siècle</a:t>
            </a:r>
          </a:p>
        </p:txBody>
      </p:sp>
    </p:spTree>
    <p:extLst>
      <p:ext uri="{BB962C8B-B14F-4D97-AF65-F5344CB8AC3E}">
        <p14:creationId xmlns:p14="http://schemas.microsoft.com/office/powerpoint/2010/main" val="368051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7" y="366933"/>
            <a:ext cx="2133600" cy="60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410" name="Picture 2" descr="Strasbourg, cathédrale : le plan A. Dessin, Musée de l’oeuvre Notre D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759" y="366933"/>
            <a:ext cx="1825377" cy="2671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culturebox.francetvinfo.fr/sites/default/files/assets/images/2015/07/vlcsnap-2015-07-10-15h01m59s97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87759" y="3274257"/>
            <a:ext cx="5826852" cy="3188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726745" y="366933"/>
            <a:ext cx="382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DESSINS DE LA CATHEDRALE DE STRASBOURG</a:t>
            </a:r>
          </a:p>
          <a:p>
            <a:r>
              <a:rPr lang="fr-FR" sz="2000" dirty="0" smtClean="0"/>
              <a:t>XVII-XVIème siècle</a:t>
            </a:r>
          </a:p>
          <a:p>
            <a:r>
              <a:rPr lang="fr-FR" sz="2000" dirty="0" smtClean="0"/>
              <a:t>Musée de l’Œuvre Notre Dame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470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9" descr="Poccianti-Livourne"/>
          <p:cNvPicPr>
            <a:picLocks noChangeAspect="1" noChangeArrowheads="1"/>
          </p:cNvPicPr>
          <p:nvPr/>
        </p:nvPicPr>
        <p:blipFill>
          <a:blip r:embed="rId2" cstate="screen">
            <a:lum bright="-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4800" cy="724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50825" y="6227763"/>
            <a:ext cx="84978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sz="1800">
                <a:solidFill>
                  <a:schemeClr val="tx1"/>
                </a:solidFill>
              </a:rPr>
              <a:t>P.Poccianti, Citernes à Livourne, 1827-1828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56696" y="174812"/>
            <a:ext cx="787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LE LAVIS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8041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lesartsdecoratifs.fr/IMG/jpg/M5051_CD1561_000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7666"/>
            <a:ext cx="9144001" cy="686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68941" y="242047"/>
            <a:ext cx="844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Cathédrale Saint-Louis de Versailles</a:t>
            </a:r>
          </a:p>
          <a:p>
            <a:r>
              <a:rPr lang="fr-FR" dirty="0" smtClean="0"/>
              <a:t>Nicolas Pineau (1684-1754)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5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365" y="188258"/>
            <a:ext cx="8633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LE POCHE</a:t>
            </a:r>
            <a:endParaRPr lang="fr-FR" sz="2000" dirty="0" smtClean="0">
              <a:solidFill>
                <a:schemeClr val="tx1"/>
              </a:solidFill>
            </a:endParaRPr>
          </a:p>
          <a:p>
            <a:endParaRPr lang="fr-FR" sz="2000" dirty="0" smtClean="0">
              <a:solidFill>
                <a:schemeClr val="tx1"/>
              </a:solidFill>
            </a:endParaRPr>
          </a:p>
        </p:txBody>
      </p:sp>
      <p:pic>
        <p:nvPicPr>
          <p:cNvPr id="15364" name="Picture 4" descr="http://www.cca.qc.ca/system/items/10229/large/DR1975_0002.jpg?13745021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3720" y="1802474"/>
            <a:ext cx="6733197" cy="454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81278" y="5022166"/>
            <a:ext cx="1772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00" dirty="0" smtClean="0">
                <a:solidFill>
                  <a:schemeClr val="tx1"/>
                </a:solidFill>
              </a:rPr>
              <a:t>Jacques Germain Soufflot – Eglise Sainte-Geneviève – Vers 1755</a:t>
            </a:r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mariusguillemot.files.wordpress.com/2011/09/image-3zrdqs.png?w=580&amp;h=52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72056" y="1"/>
            <a:ext cx="6571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8403" y="5322967"/>
            <a:ext cx="2463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00" dirty="0" smtClean="0">
                <a:solidFill>
                  <a:schemeClr val="tx1"/>
                </a:solidFill>
              </a:rPr>
              <a:t>Albert Laprade – Garage Citroën rue </a:t>
            </a:r>
            <a:r>
              <a:rPr lang="fr-FR" sz="1800" dirty="0" err="1" smtClean="0">
                <a:solidFill>
                  <a:schemeClr val="tx1"/>
                </a:solidFill>
              </a:rPr>
              <a:t>Marbeuf</a:t>
            </a:r>
            <a:r>
              <a:rPr lang="fr-FR" sz="1800" dirty="0" smtClean="0">
                <a:solidFill>
                  <a:schemeClr val="tx1"/>
                </a:solidFill>
              </a:rPr>
              <a:t> – Paris 1929</a:t>
            </a:r>
            <a:endParaRPr lang="fr-FR" sz="1800" dirty="0">
              <a:solidFill>
                <a:schemeClr val="tx1"/>
              </a:solidFill>
            </a:endParaRPr>
          </a:p>
        </p:txBody>
      </p:sp>
      <p:pic>
        <p:nvPicPr>
          <p:cNvPr id="5" name="Picture 2" descr="https://mariusguillemot.files.wordpress.com/2011/09/3-cl-nc2b0-104-avec-l_aimable-autorisation-d_arlette-laprade.png?w=58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182" y="1748116"/>
            <a:ext cx="2133394" cy="303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42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365" y="188258"/>
            <a:ext cx="8633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Le </a:t>
            </a:r>
            <a:r>
              <a:rPr lang="fr-FR" sz="2800" dirty="0" smtClean="0">
                <a:solidFill>
                  <a:schemeClr val="tx1"/>
                </a:solidFill>
              </a:rPr>
              <a:t>dessin au trait</a:t>
            </a:r>
          </a:p>
          <a:p>
            <a:endParaRPr lang="fr-FR" sz="2800" dirty="0" smtClean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3" y="1442055"/>
            <a:ext cx="6557614" cy="487504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05766" y="5247249"/>
            <a:ext cx="1927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00" dirty="0" smtClean="0">
                <a:solidFill>
                  <a:schemeClr val="tx1"/>
                </a:solidFill>
              </a:rPr>
              <a:t>André Lurçat</a:t>
            </a:r>
            <a:br>
              <a:rPr lang="fr-FR" sz="1800" dirty="0" smtClean="0">
                <a:solidFill>
                  <a:schemeClr val="tx1"/>
                </a:solidFill>
              </a:rPr>
            </a:br>
            <a:r>
              <a:rPr lang="fr-FR" sz="1800" dirty="0" smtClean="0">
                <a:solidFill>
                  <a:schemeClr val="tx1"/>
                </a:solidFill>
              </a:rPr>
              <a:t>Villa Michel et </a:t>
            </a:r>
            <a:r>
              <a:rPr lang="fr-FR" sz="1800" dirty="0" err="1" smtClean="0">
                <a:solidFill>
                  <a:schemeClr val="tx1"/>
                </a:solidFill>
              </a:rPr>
              <a:t>Bomsel</a:t>
            </a:r>
            <a:r>
              <a:rPr lang="fr-FR" sz="1800" dirty="0" smtClean="0">
                <a:solidFill>
                  <a:schemeClr val="tx1"/>
                </a:solidFill>
              </a:rPr>
              <a:t> – Versailles 1925</a:t>
            </a:r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9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img.over-blog-kiwi.com/1/21/77/00/20141007/ob_41f804_4632-croquis-preliminaireduprojetdelaf.jpe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51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61365" y="188258"/>
            <a:ext cx="8633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ESQUISSE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Première représentation graphique d’un programme</a:t>
            </a:r>
          </a:p>
        </p:txBody>
      </p:sp>
    </p:spTree>
    <p:extLst>
      <p:ext uri="{BB962C8B-B14F-4D97-AF65-F5344CB8AC3E}">
        <p14:creationId xmlns:p14="http://schemas.microsoft.com/office/powerpoint/2010/main" val="330024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geostaff.fr/files/image-fondation-louis-vuitton-54476e642e0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393" y="3607344"/>
            <a:ext cx="5963871" cy="33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g.over-blog-kiwi.com/1/21/77/00/20141007/ob_41f804_4632-croquis-preliminaireduprojetdelaf.jpe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0088" y="-4323"/>
            <a:ext cx="5959526" cy="358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61365" y="188258"/>
            <a:ext cx="863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ESQUISSE</a:t>
            </a:r>
          </a:p>
        </p:txBody>
      </p:sp>
    </p:spTree>
    <p:extLst>
      <p:ext uri="{BB962C8B-B14F-4D97-AF65-F5344CB8AC3E}">
        <p14:creationId xmlns:p14="http://schemas.microsoft.com/office/powerpoint/2010/main" val="64192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4130" y="-1"/>
            <a:ext cx="9251577" cy="68580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1364" y="282388"/>
            <a:ext cx="856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DIFFUSION LENTE DU MODELE ITALIEN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161364" y="5782234"/>
            <a:ext cx="537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Début du XVIème siècle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Château d’</a:t>
            </a:r>
            <a:r>
              <a:rPr lang="fr-FR" dirty="0" err="1" smtClean="0">
                <a:solidFill>
                  <a:schemeClr val="bg1"/>
                </a:solidFill>
              </a:rPr>
              <a:t>Azay</a:t>
            </a:r>
            <a:r>
              <a:rPr lang="fr-FR" dirty="0" smtClean="0">
                <a:solidFill>
                  <a:schemeClr val="bg1"/>
                </a:solidFill>
              </a:rPr>
              <a:t> Le Rideau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Architecte .?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364" y="1026442"/>
            <a:ext cx="3321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Permanence de la corporation du maitre d’</a:t>
            </a:r>
            <a:r>
              <a:rPr lang="fr-FR" sz="2000" dirty="0" err="1" smtClean="0"/>
              <a:t>oeuvre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9534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071053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197662" y="5092505"/>
            <a:ext cx="1847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tx1"/>
                </a:solidFill>
              </a:rPr>
              <a:t>Auguste Perret</a:t>
            </a:r>
            <a:br>
              <a:rPr lang="fr-FR" sz="1800" dirty="0" smtClean="0">
                <a:solidFill>
                  <a:schemeClr val="tx1"/>
                </a:solidFill>
              </a:rPr>
            </a:br>
            <a:r>
              <a:rPr lang="fr-FR" sz="1800" dirty="0" smtClean="0">
                <a:solidFill>
                  <a:schemeClr val="tx1"/>
                </a:solidFill>
              </a:rPr>
              <a:t>Villa de Georges Braques, Rue </a:t>
            </a:r>
            <a:r>
              <a:rPr lang="fr-FR" sz="1800" dirty="0" err="1" smtClean="0">
                <a:solidFill>
                  <a:schemeClr val="tx1"/>
                </a:solidFill>
              </a:rPr>
              <a:t>Nansouty</a:t>
            </a:r>
            <a:r>
              <a:rPr lang="fr-FR" sz="1800" dirty="0" smtClean="0">
                <a:solidFill>
                  <a:schemeClr val="tx1"/>
                </a:solidFill>
              </a:rPr>
              <a:t>, Paris XIV, 1927-1930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119718" y="242047"/>
            <a:ext cx="578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LES DOCUMENTS TYPES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94690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369" y="1351787"/>
            <a:ext cx="7394202" cy="527761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88259" y="188259"/>
            <a:ext cx="8606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PLAN</a:t>
            </a:r>
          </a:p>
          <a:p>
            <a:r>
              <a:rPr lang="fr-FR" sz="2000" dirty="0">
                <a:solidFill>
                  <a:schemeClr val="tx1"/>
                </a:solidFill>
              </a:rPr>
              <a:t>« Au sens strict représentation graphique d’un bâtiment selon une section horizontale.</a:t>
            </a:r>
          </a:p>
          <a:p>
            <a:endParaRPr lang="fr-FR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7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8259" y="188259"/>
            <a:ext cx="86061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PLAN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« Au sens strict représentation graphique d’un bâtiment selon une section horizontale.</a:t>
            </a:r>
          </a:p>
          <a:p>
            <a:endParaRPr lang="fr-FR" sz="2000" dirty="0" smtClean="0">
              <a:solidFill>
                <a:schemeClr val="tx1"/>
              </a:solidFill>
            </a:endParaRPr>
          </a:p>
          <a:p>
            <a:r>
              <a:rPr lang="fr-FR" sz="2000" dirty="0" smtClean="0">
                <a:solidFill>
                  <a:schemeClr val="tx1"/>
                </a:solidFill>
              </a:rPr>
              <a:t>La section est généralement placée au-dessus du niveau des appuis des baies. </a:t>
            </a:r>
          </a:p>
          <a:p>
            <a:endParaRPr lang="fr-FR" sz="2000" dirty="0" smtClean="0">
              <a:solidFill>
                <a:schemeClr val="tx1"/>
              </a:solidFill>
            </a:endParaRPr>
          </a:p>
          <a:p>
            <a:r>
              <a:rPr lang="fr-FR" sz="2000" dirty="0" smtClean="0">
                <a:solidFill>
                  <a:schemeClr val="tx1"/>
                </a:solidFill>
              </a:rPr>
              <a:t>Certaines parties du bâtiment situées au-dessus ou au-dessous du niveau de la section  peuvent être représentés sur le plan par projection orthogonale.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259" y="3036834"/>
            <a:ext cx="5016080" cy="3580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339" y="3036834"/>
            <a:ext cx="3691452" cy="35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5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365" y="188258"/>
            <a:ext cx="86330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L’ECHELLE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Rapport entre les mesures de l’édifice et celles de sa représentation. 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Ce rapport peut s’exprimer numériquement ou être représenté sur une échelle graduée.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510" y="1634808"/>
            <a:ext cx="6964869" cy="49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4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365" y="188258"/>
            <a:ext cx="86330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L’ECHELLE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Rapport entre les mesures de l’édifice et celles de sa représentation. 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Ce rapport peut s’exprimer numériquement ou être représenté sur une échelle graduée.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8939"/>
          <a:stretch/>
        </p:blipFill>
        <p:spPr>
          <a:xfrm>
            <a:off x="267286" y="1634808"/>
            <a:ext cx="3237639" cy="188375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846" y="1634808"/>
            <a:ext cx="5289452" cy="37109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652"/>
          <a:stretch/>
        </p:blipFill>
        <p:spPr>
          <a:xfrm>
            <a:off x="267285" y="4154038"/>
            <a:ext cx="3237639" cy="13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0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365" y="188258"/>
            <a:ext cx="863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L’ORIENTATION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3" name="Picture 2" descr="VR7 p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397" y="935161"/>
            <a:ext cx="7717450" cy="51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80473" y="6184266"/>
            <a:ext cx="72009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r-FR" altLang="fr-FR" sz="1600" dirty="0"/>
              <a:t>Le Corbusier, Planche de la Ville radieuse, 1935:</a:t>
            </a:r>
          </a:p>
        </p:txBody>
      </p:sp>
    </p:spTree>
    <p:extLst>
      <p:ext uri="{BB962C8B-B14F-4D97-AF65-F5344CB8AC3E}">
        <p14:creationId xmlns:p14="http://schemas.microsoft.com/office/powerpoint/2010/main" val="222854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365" y="188258"/>
            <a:ext cx="863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PLAN DE SITUATION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1838"/>
            <a:ext cx="9144000" cy="495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3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365" y="188258"/>
            <a:ext cx="863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PLAN MASSE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09" y="1048711"/>
            <a:ext cx="6397846" cy="53025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74" y="1048710"/>
            <a:ext cx="2051730" cy="198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0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365" y="188258"/>
            <a:ext cx="863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PLAN DE STRUCTURE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712" y="1048710"/>
            <a:ext cx="8660692" cy="53967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74" y="1048710"/>
            <a:ext cx="2051730" cy="19899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71750" y="1771650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738568" y="1766882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462720" y="1776402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486528" y="3357560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038714" y="3352792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476609" y="3319455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571735" y="2743187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581258" y="3767125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05066" y="5033959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471844" y="5043482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052996" y="5024430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491284" y="5033950"/>
            <a:ext cx="100013" cy="142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5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365" y="188258"/>
            <a:ext cx="86330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LA COUPE</a:t>
            </a:r>
          </a:p>
          <a:p>
            <a:r>
              <a:rPr lang="fr-FR" sz="2400" dirty="0" smtClean="0">
                <a:solidFill>
                  <a:schemeClr val="tx1"/>
                </a:solidFill>
              </a:rPr>
              <a:t>Représentation  d’un bâtiment selon une section verticale.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64" y="1280086"/>
            <a:ext cx="7296623" cy="53035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725" y="1280086"/>
            <a:ext cx="3176611" cy="30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8258" y="228600"/>
            <a:ext cx="857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VENUE EN FRANCE DE GRANDS ARCHITECTES ITALIENS</a:t>
            </a:r>
            <a:endParaRPr lang="fr-FR" sz="2400" dirty="0"/>
          </a:p>
        </p:txBody>
      </p:sp>
      <p:pic>
        <p:nvPicPr>
          <p:cNvPr id="1026" name="Picture 2" descr="https://upload.wikimedia.org/wikipedia/commons/2/2f/Giovanni_Giocondo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2387" y="1301731"/>
            <a:ext cx="2608731" cy="35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88258" y="5002306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Fra </a:t>
            </a:r>
            <a:r>
              <a:rPr lang="fr-FR" dirty="0" err="1" smtClean="0"/>
              <a:t>Giocondo</a:t>
            </a:r>
            <a:r>
              <a:rPr lang="fr-FR" dirty="0" smtClean="0"/>
              <a:t> (1433-1515)</a:t>
            </a:r>
          </a:p>
          <a:p>
            <a:r>
              <a:rPr lang="fr-FR" dirty="0" smtClean="0"/>
              <a:t>Éditeur de Vitruve</a:t>
            </a:r>
            <a:endParaRPr lang="fr-FR" dirty="0"/>
          </a:p>
        </p:txBody>
      </p:sp>
      <p:pic>
        <p:nvPicPr>
          <p:cNvPr id="1028" name="Picture 4" descr="https://upload.wikimedia.org/wikipedia/commons/thumb/b/ba/Leonardo_self.jpg/260px-Leonardo_se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3928" y="1301732"/>
            <a:ext cx="2292627" cy="35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113928" y="5002306"/>
            <a:ext cx="229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Léonard de Vinci (1452-1519)</a:t>
            </a:r>
          </a:p>
        </p:txBody>
      </p:sp>
      <p:pic>
        <p:nvPicPr>
          <p:cNvPr id="1030" name="Picture 6" descr="https://upload.wikimedia.org/wikipedia/en/e/e6/Sebastiano_Serlio_Image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9364" y="1301731"/>
            <a:ext cx="2603835" cy="35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589024" y="5002305"/>
            <a:ext cx="274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Sébastiano</a:t>
            </a:r>
            <a:r>
              <a:rPr lang="fr-FR" dirty="0" smtClean="0"/>
              <a:t> Serlio</a:t>
            </a:r>
            <a:br>
              <a:rPr lang="fr-FR" dirty="0" smtClean="0"/>
            </a:br>
            <a:r>
              <a:rPr lang="fr-FR" dirty="0" smtClean="0"/>
              <a:t>(1475-1554)</a:t>
            </a:r>
          </a:p>
          <a:p>
            <a:r>
              <a:rPr lang="fr-FR" dirty="0" smtClean="0"/>
              <a:t>Architecte ordinaire du roi</a:t>
            </a:r>
          </a:p>
        </p:txBody>
      </p:sp>
    </p:spTree>
    <p:extLst>
      <p:ext uri="{BB962C8B-B14F-4D97-AF65-F5344CB8AC3E}">
        <p14:creationId xmlns:p14="http://schemas.microsoft.com/office/powerpoint/2010/main" val="27561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1365" y="188258"/>
            <a:ext cx="86330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LA COUPE</a:t>
            </a:r>
          </a:p>
          <a:p>
            <a:r>
              <a:rPr lang="fr-FR" sz="2400" dirty="0" smtClean="0">
                <a:solidFill>
                  <a:schemeClr val="tx1"/>
                </a:solidFill>
              </a:rPr>
              <a:t>Représentation  d’un bâtiment selon une section verticale.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365" y="1304365"/>
            <a:ext cx="8659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COUPE TRANSVERSALE: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Correspond à une section dans le sens de la largeur du bâtiment.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61365" y="2235806"/>
            <a:ext cx="8659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COUPE LONGITUDINALE: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Correspond à une section dans le sens de la longueur du bâtiment.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354" y="3068773"/>
            <a:ext cx="3852363" cy="35008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0983" y="3068772"/>
            <a:ext cx="4501661" cy="3500839"/>
          </a:xfrm>
          <a:prstGeom prst="rect">
            <a:avLst/>
          </a:prstGeom>
        </p:spPr>
      </p:pic>
      <p:cxnSp>
        <p:nvCxnSpPr>
          <p:cNvPr id="3" name="Connecteur droit 2"/>
          <p:cNvCxnSpPr/>
          <p:nvPr/>
        </p:nvCxnSpPr>
        <p:spPr>
          <a:xfrm>
            <a:off x="6611813" y="2943692"/>
            <a:ext cx="1" cy="3820179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4139621" y="4968397"/>
            <a:ext cx="4950587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3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61365" y="188258"/>
            <a:ext cx="86330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L’ELEVATION</a:t>
            </a:r>
          </a:p>
          <a:p>
            <a:r>
              <a:rPr lang="fr-FR" sz="2400" dirty="0" smtClean="0">
                <a:solidFill>
                  <a:schemeClr val="tx1"/>
                </a:solidFill>
              </a:rPr>
              <a:t>Représentation graphique d’une des faces verticales, intérieure, ou extérieure, d’un bâtiment ou d’un corps de bâtiment.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65" y="1643797"/>
            <a:ext cx="6541477" cy="49014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703" y="2859303"/>
            <a:ext cx="2547213" cy="24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8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5422"/>
            <a:ext cx="9144000" cy="64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9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0384"/>
            <a:ext cx="9144000" cy="716838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61365" y="726138"/>
            <a:ext cx="863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PERSPECTIVE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134708" y="6322838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René </a:t>
            </a:r>
            <a:r>
              <a:rPr lang="fr-FR" dirty="0" err="1" smtClean="0">
                <a:solidFill>
                  <a:schemeClr val="bg1"/>
                </a:solidFill>
              </a:rPr>
              <a:t>Braem</a:t>
            </a:r>
            <a:r>
              <a:rPr lang="fr-FR" dirty="0" smtClean="0">
                <a:solidFill>
                  <a:schemeClr val="bg1"/>
                </a:solidFill>
              </a:rPr>
              <a:t> Projet d’Ecole 1929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4811" y="322729"/>
            <a:ext cx="668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REPRESENTER EN 3 DIMENSIONS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0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443" y="1704991"/>
            <a:ext cx="4499592" cy="352742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61365" y="188258"/>
            <a:ext cx="863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PERSPECTIVE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61365" y="627070"/>
            <a:ext cx="400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/>
                </a:solidFill>
              </a:rPr>
              <a:t>René </a:t>
            </a:r>
            <a:r>
              <a:rPr lang="fr-FR" sz="2400" dirty="0" err="1" smtClean="0">
                <a:solidFill>
                  <a:schemeClr val="tx1"/>
                </a:solidFill>
              </a:rPr>
              <a:t>Braem</a:t>
            </a:r>
            <a:r>
              <a:rPr lang="fr-FR" sz="2400" dirty="0" smtClean="0">
                <a:solidFill>
                  <a:schemeClr val="tx1"/>
                </a:solidFill>
              </a:rPr>
              <a:t> Projet d’Ecole 1929</a:t>
            </a:r>
            <a:endParaRPr lang="fr-FR" sz="2400" dirty="0">
              <a:solidFill>
                <a:schemeClr val="tx1"/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2869809" y="2504049"/>
            <a:ext cx="5781822" cy="27572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2841674" y="4487594"/>
            <a:ext cx="5613009" cy="43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1466146" y="4487594"/>
            <a:ext cx="1375528" cy="5345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1659988" y="2504049"/>
            <a:ext cx="1209821" cy="272837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-309489" y="4881488"/>
            <a:ext cx="9875520" cy="4220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57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718437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1365" y="188258"/>
            <a:ext cx="863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PERSPECTIVE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61365" y="627070"/>
            <a:ext cx="400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René </a:t>
            </a:r>
            <a:r>
              <a:rPr lang="fr-FR" sz="2400" dirty="0" err="1" smtClean="0">
                <a:solidFill>
                  <a:schemeClr val="bg1"/>
                </a:solidFill>
              </a:rPr>
              <a:t>Braem</a:t>
            </a:r>
            <a:r>
              <a:rPr lang="fr-FR" sz="2400" dirty="0" smtClean="0">
                <a:solidFill>
                  <a:schemeClr val="bg1"/>
                </a:solidFill>
              </a:rPr>
              <a:t> Projet d’Hôtel 1930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8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20" y="1279726"/>
            <a:ext cx="3854548" cy="30320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1365" y="188258"/>
            <a:ext cx="863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PERSPECTIVE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61365" y="627070"/>
            <a:ext cx="400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/>
                </a:solidFill>
              </a:rPr>
              <a:t>René </a:t>
            </a:r>
            <a:r>
              <a:rPr lang="fr-FR" sz="2400" dirty="0" err="1" smtClean="0">
                <a:solidFill>
                  <a:schemeClr val="tx1"/>
                </a:solidFill>
              </a:rPr>
              <a:t>Braem</a:t>
            </a:r>
            <a:r>
              <a:rPr lang="fr-FR" sz="2400" dirty="0" smtClean="0">
                <a:solidFill>
                  <a:schemeClr val="tx1"/>
                </a:solidFill>
              </a:rPr>
              <a:t> Projet d’Hôtel 1930</a:t>
            </a:r>
            <a:endParaRPr lang="fr-FR" sz="2400" dirty="0">
              <a:solidFill>
                <a:schemeClr val="tx1"/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 flipH="1">
            <a:off x="5725551" y="1420837"/>
            <a:ext cx="140677" cy="5437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2855742" y="3390314"/>
            <a:ext cx="239150" cy="3601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5866228" y="1435214"/>
            <a:ext cx="1223889" cy="27042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5866228" y="2644726"/>
            <a:ext cx="1223889" cy="1494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5176911" y="2644726"/>
            <a:ext cx="1927274" cy="1494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360985" y="2982351"/>
            <a:ext cx="2729132" cy="11714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38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782175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ZoneTexte 5"/>
          <p:cNvSpPr txBox="1">
            <a:spLocks noChangeArrowheads="1"/>
          </p:cNvSpPr>
          <p:nvPr/>
        </p:nvSpPr>
        <p:spPr bwMode="auto">
          <a:xfrm>
            <a:off x="134938" y="404813"/>
            <a:ext cx="85693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sz="2400"/>
              <a:t>UNE NOUVELLE FACADE</a:t>
            </a:r>
            <a:br>
              <a:rPr lang="fr-FR" sz="2400"/>
            </a:br>
            <a:r>
              <a:rPr lang="fr-FR" sz="2400"/>
              <a:t>Vue d’avion</a:t>
            </a:r>
          </a:p>
        </p:txBody>
      </p:sp>
      <p:sp>
        <p:nvSpPr>
          <p:cNvPr id="54276" name="ZoneTexte 6"/>
          <p:cNvSpPr txBox="1">
            <a:spLocks noChangeArrowheads="1"/>
          </p:cNvSpPr>
          <p:nvPr/>
        </p:nvSpPr>
        <p:spPr bwMode="auto">
          <a:xfrm>
            <a:off x="4572000" y="496888"/>
            <a:ext cx="4321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fr-FR" sz="1800" dirty="0"/>
              <a:t>Johan-Jacobus-Peter Oud, Cité du </a:t>
            </a:r>
            <a:r>
              <a:rPr lang="fr-FR" sz="1800" dirty="0" err="1"/>
              <a:t>Blijdorp</a:t>
            </a:r>
            <a:r>
              <a:rPr lang="fr-FR" sz="1800" dirty="0"/>
              <a:t> Rotterdam, 1931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300" y="2420938"/>
            <a:ext cx="471487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4284663" y="5373688"/>
            <a:ext cx="4113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chemeClr val="bg1"/>
                </a:solidFill>
              </a:rPr>
              <a:t>Beaudouin et Lods, Cité de Drancy, 1932</a:t>
            </a:r>
          </a:p>
        </p:txBody>
      </p:sp>
    </p:spTree>
    <p:extLst>
      <p:ext uri="{BB962C8B-B14F-4D97-AF65-F5344CB8AC3E}">
        <p14:creationId xmlns:p14="http://schemas.microsoft.com/office/powerpoint/2010/main" val="376362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909" y="0"/>
            <a:ext cx="7548091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1365" y="188258"/>
            <a:ext cx="863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AXONOMETRIE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61365" y="899736"/>
            <a:ext cx="33696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Représentation </a:t>
            </a:r>
            <a:br>
              <a:rPr lang="fr-FR" sz="2000" dirty="0" smtClean="0"/>
            </a:br>
            <a:r>
              <a:rPr lang="fr-FR" sz="2000" dirty="0" smtClean="0"/>
              <a:t>graphique d’un </a:t>
            </a:r>
            <a:br>
              <a:rPr lang="fr-FR" sz="2000" dirty="0" smtClean="0"/>
            </a:br>
            <a:r>
              <a:rPr lang="fr-FR" sz="2000" dirty="0" smtClean="0"/>
              <a:t>édifice par</a:t>
            </a:r>
            <a:br>
              <a:rPr lang="fr-FR" sz="2000" dirty="0" smtClean="0"/>
            </a:br>
            <a:r>
              <a:rPr lang="fr-FR" sz="2000" dirty="0" smtClean="0"/>
              <a:t>projection</a:t>
            </a:r>
          </a:p>
          <a:p>
            <a:r>
              <a:rPr lang="fr-FR" sz="2000" dirty="0" smtClean="0"/>
              <a:t>orthogonale, </a:t>
            </a:r>
          </a:p>
          <a:p>
            <a:r>
              <a:rPr lang="fr-FR" sz="2000" dirty="0" smtClean="0"/>
              <a:t>permettant </a:t>
            </a:r>
          </a:p>
          <a:p>
            <a:r>
              <a:rPr lang="fr-FR" sz="2000" dirty="0" smtClean="0"/>
              <a:t>d’associer dans </a:t>
            </a:r>
          </a:p>
          <a:p>
            <a:r>
              <a:rPr lang="fr-FR" sz="2000" dirty="0" smtClean="0"/>
              <a:t>un même dessin</a:t>
            </a:r>
          </a:p>
          <a:p>
            <a:r>
              <a:rPr lang="fr-FR" sz="2000" dirty="0" smtClean="0"/>
              <a:t> des vues en plan, </a:t>
            </a:r>
          </a:p>
          <a:p>
            <a:r>
              <a:rPr lang="fr-FR" sz="2000" dirty="0" smtClean="0"/>
              <a:t>en coupe, en élévation:</a:t>
            </a:r>
          </a:p>
          <a:p>
            <a:r>
              <a:rPr lang="fr-FR" sz="2000" dirty="0" smtClean="0"/>
              <a:t>l’une de ces vues est représentée en géométral, c’est-à-dire que les valeurs des angles et les dimensions y sont conservées ; pour les autres, les dimensions sont respectées, mais les angles sont modifiés »</a:t>
            </a:r>
            <a:endParaRPr lang="fr-FR" sz="20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2321169" y="1083212"/>
            <a:ext cx="84406" cy="334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556780" y="1348151"/>
            <a:ext cx="84406" cy="334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736123" y="1500551"/>
            <a:ext cx="84406" cy="334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6464103" y="2384471"/>
            <a:ext cx="84406" cy="334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8037338" y="3690420"/>
            <a:ext cx="84406" cy="334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2321169" y="0"/>
            <a:ext cx="773723" cy="1348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2896910" y="362797"/>
            <a:ext cx="773723" cy="1348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3583884" y="711478"/>
            <a:ext cx="773723" cy="1348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4191812" y="1234698"/>
            <a:ext cx="773723" cy="1348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4752892" y="1565291"/>
            <a:ext cx="773723" cy="1348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673610" y="2103470"/>
            <a:ext cx="773723" cy="1348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6503598" y="2582849"/>
            <a:ext cx="773723" cy="1348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7317184" y="3022206"/>
            <a:ext cx="773723" cy="1348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8072144" y="3591952"/>
            <a:ext cx="773723" cy="1348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283771" y="5874570"/>
            <a:ext cx="3094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Jean-Charles </a:t>
            </a:r>
            <a:r>
              <a:rPr lang="fr-FR" dirty="0" err="1" smtClean="0"/>
              <a:t>Moreux</a:t>
            </a:r>
            <a:r>
              <a:rPr lang="fr-FR" dirty="0" smtClean="0"/>
              <a:t> – Projet de lotissement en bandes – Paris 1929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0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ZoneTexte 4"/>
          <p:cNvSpPr txBox="1">
            <a:spLocks noChangeArrowheads="1"/>
          </p:cNvSpPr>
          <p:nvPr/>
        </p:nvSpPr>
        <p:spPr bwMode="auto">
          <a:xfrm>
            <a:off x="107950" y="6021388"/>
            <a:ext cx="54721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sz="1800" dirty="0">
                <a:solidFill>
                  <a:schemeClr val="bg1"/>
                </a:solidFill>
              </a:rPr>
              <a:t>René </a:t>
            </a:r>
            <a:r>
              <a:rPr lang="fr-FR" sz="1800" dirty="0" err="1">
                <a:solidFill>
                  <a:schemeClr val="bg1"/>
                </a:solidFill>
              </a:rPr>
              <a:t>Braem</a:t>
            </a:r>
            <a:r>
              <a:rPr lang="fr-FR" sz="1800" dirty="0">
                <a:solidFill>
                  <a:schemeClr val="bg1"/>
                </a:solidFill>
              </a:rPr>
              <a:t>, </a:t>
            </a:r>
            <a:r>
              <a:rPr lang="fr-FR" sz="1800" dirty="0" err="1">
                <a:solidFill>
                  <a:schemeClr val="bg1"/>
                </a:solidFill>
              </a:rPr>
              <a:t>Etablissement</a:t>
            </a:r>
            <a:r>
              <a:rPr lang="fr-FR" sz="1800" dirty="0">
                <a:solidFill>
                  <a:schemeClr val="bg1"/>
                </a:solidFill>
              </a:rPr>
              <a:t> de cure, 1930 </a:t>
            </a:r>
          </a:p>
        </p:txBody>
      </p:sp>
    </p:spTree>
    <p:extLst>
      <p:ext uri="{BB962C8B-B14F-4D97-AF65-F5344CB8AC3E}">
        <p14:creationId xmlns:p14="http://schemas.microsoft.com/office/powerpoint/2010/main" val="185963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nventionsdevinci.files.wordpress.com/2015/04/ville-idc3a9ale.jpg?w=367&amp;h=2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990" y="1322033"/>
            <a:ext cx="5835186" cy="3895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thumb/b/ba/Leonardo_self.jpg/260px-Leonardo_se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559" y="1322033"/>
            <a:ext cx="2482378" cy="38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59975" y="5217459"/>
            <a:ext cx="229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Léonard de Vinci (1452-1519)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0735" y="5217459"/>
            <a:ext cx="594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Léonard – Croquis pour le Château de </a:t>
            </a:r>
            <a:r>
              <a:rPr lang="fr-FR" dirty="0" err="1" smtClean="0"/>
              <a:t>Romorantin</a:t>
            </a:r>
            <a:r>
              <a:rPr lang="fr-FR" dirty="0" smtClean="0"/>
              <a:t> (non réalisé)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402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36176" y="5284694"/>
            <a:ext cx="8323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Maquette de l’Hôtel de Ville de Rouen</a:t>
            </a:r>
          </a:p>
          <a:p>
            <a:r>
              <a:rPr lang="fr-FR" dirty="0" smtClean="0"/>
              <a:t>Antoine Mathieu Le Charpentier - 1758</a:t>
            </a:r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74811" y="322729"/>
            <a:ext cx="668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REPRESENTER EN 3 DIMENSIONS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9612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94" y="0"/>
            <a:ext cx="9155948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4812" y="6199094"/>
            <a:ext cx="7826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UPA Bordeaux – début années 70</a:t>
            </a:r>
            <a:endParaRPr lang="fr-FR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31" y="891975"/>
            <a:ext cx="2819803" cy="42313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" y="0"/>
            <a:ext cx="9138285" cy="68580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4812" y="215155"/>
            <a:ext cx="86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INFORMATISATION DE LA PRATIQUE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1177" y="3284979"/>
            <a:ext cx="2871956" cy="323955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173506" y="5789153"/>
            <a:ext cx="2877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1984 Premiers Macintosh d’Apple</a:t>
            </a:r>
          </a:p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Mémoire  : 512 ko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778" y="282150"/>
            <a:ext cx="2918249" cy="291824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649071" y="793376"/>
            <a:ext cx="326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Apple II</a:t>
            </a:r>
          </a:p>
          <a:p>
            <a:pPr algn="r"/>
            <a:r>
              <a:rPr lang="fr-FR" dirty="0" smtClean="0">
                <a:solidFill>
                  <a:schemeClr val="bg1"/>
                </a:solidFill>
              </a:rPr>
              <a:t>Commercialisé en 1977</a:t>
            </a:r>
          </a:p>
          <a:p>
            <a:pPr algn="r"/>
            <a:r>
              <a:rPr lang="fr-FR" dirty="0" smtClean="0">
                <a:solidFill>
                  <a:schemeClr val="bg1"/>
                </a:solidFill>
              </a:rPr>
              <a:t>Mémoire : 4 ko</a:t>
            </a:r>
          </a:p>
        </p:txBody>
      </p:sp>
    </p:spTree>
    <p:extLst>
      <p:ext uri="{BB962C8B-B14F-4D97-AF65-F5344CB8AC3E}">
        <p14:creationId xmlns:p14="http://schemas.microsoft.com/office/powerpoint/2010/main" val="43478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f/ff/Ancy-le-Franc_-_3.jpg/1280px-Ancy-le-Franc_-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3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61365" y="6145305"/>
            <a:ext cx="775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Serlio – Château d’</a:t>
            </a:r>
            <a:r>
              <a:rPr lang="fr-FR" dirty="0" err="1" smtClean="0"/>
              <a:t>Ancy</a:t>
            </a:r>
            <a:r>
              <a:rPr lang="fr-FR" dirty="0" smtClean="0"/>
              <a:t> Le Franc (1550)</a:t>
            </a:r>
            <a:endParaRPr lang="fr-FR" dirty="0"/>
          </a:p>
        </p:txBody>
      </p:sp>
      <p:pic>
        <p:nvPicPr>
          <p:cNvPr id="4" name="Picture 6" descr="https://upload.wikimedia.org/wikipedia/en/e/e6/Sebastiano_Serlio_Image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105" y="581586"/>
            <a:ext cx="1188295" cy="164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1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</TotalTime>
  <Words>1413</Words>
  <Application>Microsoft Office PowerPoint</Application>
  <PresentationFormat>Affichage à l'écran (4:3)</PresentationFormat>
  <Paragraphs>332</Paragraphs>
  <Slides>81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7" baseType="lpstr">
      <vt:lpstr>Arial</vt:lpstr>
      <vt:lpstr>Arial Black</vt:lpstr>
      <vt:lpstr>Calibri</vt:lpstr>
      <vt:lpstr>Calibri Light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UB3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Gilles RAGOT</dc:creator>
  <cp:lastModifiedBy>Gilles RAGOT</cp:lastModifiedBy>
  <cp:revision>37</cp:revision>
  <dcterms:created xsi:type="dcterms:W3CDTF">2017-11-21T10:21:07Z</dcterms:created>
  <dcterms:modified xsi:type="dcterms:W3CDTF">2017-11-23T18:05:16Z</dcterms:modified>
</cp:coreProperties>
</file>